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1"/>
  </p:notesMasterIdLst>
  <p:handoutMasterIdLst>
    <p:handoutMasterId r:id="rId12"/>
  </p:handoutMasterIdLst>
  <p:sldIdLst>
    <p:sldId id="256" r:id="rId2"/>
    <p:sldId id="263" r:id="rId3"/>
    <p:sldId id="267" r:id="rId4"/>
    <p:sldId id="264" r:id="rId5"/>
    <p:sldId id="265" r:id="rId6"/>
    <p:sldId id="259" r:id="rId7"/>
    <p:sldId id="262" r:id="rId8"/>
    <p:sldId id="261" r:id="rId9"/>
    <p:sldId id="268"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88BA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98" autoAdjust="0"/>
  </p:normalViewPr>
  <p:slideViewPr>
    <p:cSldViewPr>
      <p:cViewPr varScale="1">
        <p:scale>
          <a:sx n="98" d="100"/>
          <a:sy n="98" d="100"/>
        </p:scale>
        <p:origin x="-474" y="-6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Assessment%20HD:Users:HAL_OldMAC:data:ACT:ACTGr11%20Final_Detailed_School%20Charts_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latin typeface="Cambria" pitchFamily="18" charset="0"/>
              </a:defRPr>
            </a:pPr>
            <a:r>
              <a:rPr lang="en-US" dirty="0" smtClean="0">
                <a:latin typeface="Cambria" pitchFamily="18" charset="0"/>
              </a:rPr>
              <a:t>11</a:t>
            </a:r>
            <a:r>
              <a:rPr lang="en-US" baseline="30000" dirty="0" smtClean="0">
                <a:latin typeface="Cambria" pitchFamily="18" charset="0"/>
              </a:rPr>
              <a:t>th</a:t>
            </a:r>
            <a:r>
              <a:rPr lang="en-US" dirty="0" smtClean="0">
                <a:latin typeface="Cambria" pitchFamily="18" charset="0"/>
              </a:rPr>
              <a:t> Graders On </a:t>
            </a:r>
            <a:r>
              <a:rPr lang="en-US" dirty="0">
                <a:latin typeface="Cambria" pitchFamily="18" charset="0"/>
              </a:rPr>
              <a:t>Track to be College &amp; Career </a:t>
            </a:r>
            <a:r>
              <a:rPr lang="en-US" dirty="0" smtClean="0">
                <a:latin typeface="Cambria" pitchFamily="18" charset="0"/>
              </a:rPr>
              <a:t>Ready</a:t>
            </a:r>
            <a:endParaRPr lang="en-US" dirty="0">
              <a:latin typeface="Cambria" pitchFamily="18" charset="0"/>
            </a:endParaRPr>
          </a:p>
        </c:rich>
      </c:tx>
      <c:layout>
        <c:manualLayout>
          <c:xMode val="edge"/>
          <c:yMode val="edge"/>
          <c:x val="0.15213994750656179"/>
          <c:y val="1.470588235294118E-2"/>
        </c:manualLayout>
      </c:layout>
    </c:title>
    <c:plotArea>
      <c:layout>
        <c:manualLayout>
          <c:layoutTarget val="inner"/>
          <c:xMode val="edge"/>
          <c:yMode val="edge"/>
          <c:x val="0.15458525056237643"/>
          <c:y val="0.11282954327497803"/>
          <c:w val="0.84541474943762307"/>
          <c:h val="0.714135177086338"/>
        </c:manualLayout>
      </c:layout>
      <c:barChart>
        <c:barDir val="col"/>
        <c:grouping val="clustered"/>
        <c:ser>
          <c:idx val="0"/>
          <c:order val="0"/>
          <c:tx>
            <c:strRef>
              <c:f>'ALL Sch'!$A$124</c:f>
              <c:strCache>
                <c:ptCount val="1"/>
                <c:pt idx="0">
                  <c:v>Canyons 11th Graders</c:v>
                </c:pt>
              </c:strCache>
            </c:strRef>
          </c:tx>
          <c:spPr>
            <a:ln>
              <a:solidFill>
                <a:schemeClr val="tx1"/>
              </a:solidFill>
            </a:ln>
          </c:spPr>
          <c:dLbls>
            <c:txPr>
              <a:bodyPr/>
              <a:lstStyle/>
              <a:p>
                <a:pPr>
                  <a:defRPr sz="3200" b="1">
                    <a:solidFill>
                      <a:srgbClr val="336699"/>
                    </a:solidFill>
                  </a:defRPr>
                </a:pPr>
                <a:endParaRPr lang="en-US"/>
              </a:p>
            </c:txPr>
            <c:showVal val="1"/>
          </c:dLbls>
          <c:cat>
            <c:strRef>
              <c:f>'ALL Sch'!$B$123:$E$123</c:f>
              <c:strCache>
                <c:ptCount val="4"/>
                <c:pt idx="0">
                  <c:v>English</c:v>
                </c:pt>
                <c:pt idx="1">
                  <c:v>Mathematics</c:v>
                </c:pt>
                <c:pt idx="2">
                  <c:v>Reading</c:v>
                </c:pt>
                <c:pt idx="3">
                  <c:v>Science</c:v>
                </c:pt>
              </c:strCache>
            </c:strRef>
          </c:cat>
          <c:val>
            <c:numRef>
              <c:f>'ALL Sch'!$B$124:$E$124</c:f>
              <c:numCache>
                <c:formatCode>0%</c:formatCode>
                <c:ptCount val="4"/>
                <c:pt idx="0">
                  <c:v>0.60000000000000064</c:v>
                </c:pt>
                <c:pt idx="1">
                  <c:v>0.38000000000000039</c:v>
                </c:pt>
                <c:pt idx="2">
                  <c:v>0.53</c:v>
                </c:pt>
                <c:pt idx="3">
                  <c:v>0.28000000000000008</c:v>
                </c:pt>
              </c:numCache>
            </c:numRef>
          </c:val>
        </c:ser>
        <c:dLbls>
          <c:showVal val="1"/>
        </c:dLbls>
        <c:axId val="39196928"/>
        <c:axId val="39368192"/>
      </c:barChart>
      <c:catAx>
        <c:axId val="39196928"/>
        <c:scaling>
          <c:orientation val="minMax"/>
        </c:scaling>
        <c:axPos val="b"/>
        <c:tickLblPos val="nextTo"/>
        <c:txPr>
          <a:bodyPr/>
          <a:lstStyle/>
          <a:p>
            <a:pPr>
              <a:defRPr sz="1800" b="1"/>
            </a:pPr>
            <a:endParaRPr lang="en-US"/>
          </a:p>
        </c:txPr>
        <c:crossAx val="39368192"/>
        <c:crosses val="autoZero"/>
        <c:auto val="1"/>
        <c:lblAlgn val="ctr"/>
        <c:lblOffset val="100"/>
      </c:catAx>
      <c:valAx>
        <c:axId val="39368192"/>
        <c:scaling>
          <c:orientation val="minMax"/>
          <c:max val="0.9"/>
        </c:scaling>
        <c:delete val="1"/>
        <c:axPos val="l"/>
        <c:majorGridlines/>
        <c:numFmt formatCode="0%" sourceLinked="1"/>
        <c:tickLblPos val="none"/>
        <c:crossAx val="39196928"/>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6D8BC00-2EBF-4CF5-82CF-2C1D5E542C68}" type="datetimeFigureOut">
              <a:rPr lang="en-US"/>
              <a:pPr>
                <a:defRPr/>
              </a:pPr>
              <a:t>10/11/2011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9E460DF-C889-469C-BA8C-3DF8D4EAA3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38B8F571-174E-455A-B33A-DA0052C53F22}" type="datetimeFigureOut">
              <a:rPr lang="en-US"/>
              <a:pPr>
                <a:defRPr/>
              </a:pPr>
              <a:t>10/11/2011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0BCBD649-E4EE-464A-B170-2228812BAC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815022-B481-4959-98D0-E5BD75FDE7E1}" type="slidenum">
              <a:rPr lang="en-US"/>
              <a:pPr fontAlgn="base">
                <a:spcBef>
                  <a:spcPct val="0"/>
                </a:spcBef>
                <a:spcAft>
                  <a:spcPct val="0"/>
                </a:spcAft>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6A352702-5DC4-47AE-92D0-091B4C73A32C}" type="datetimeFigureOut">
              <a:rPr lang="en-US"/>
              <a:pPr>
                <a:defRPr/>
              </a:pPr>
              <a:t>10/11/2011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2E22255-0667-44C5-A88B-A66E7814B1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CBA3629-57CB-4D4E-84B4-670DB61B3FE8}" type="datetimeFigureOut">
              <a:rPr lang="en-US"/>
              <a:pPr>
                <a:defRPr/>
              </a:pPr>
              <a:t>10/11/2011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6ED051-317E-473C-8C19-393A1FDD74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F8E18AE-04C0-4DB4-A27F-64AA5B2D8AAA}" type="datetimeFigureOut">
              <a:rPr lang="en-US"/>
              <a:pPr>
                <a:defRPr/>
              </a:pPr>
              <a:t>10/11/2011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C712CC2-9990-4F94-B54C-3A1035B737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7FD6A3-18AE-4E4D-86B6-853E3FC7B09E}" type="datetimeFigureOut">
              <a:rPr lang="en-US"/>
              <a:pPr>
                <a:defRPr/>
              </a:pPr>
              <a:t>10/11/2011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5B60B6D-13D6-4A95-B1E9-E9F61762AF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B0945F56-D6C7-4957-9293-524C9082A341}" type="datetimeFigureOut">
              <a:rPr lang="en-US"/>
              <a:pPr>
                <a:defRPr/>
              </a:pPr>
              <a:t>10/11/2011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6954566-4777-4460-A195-810B0CF5EF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009CD64-0948-4883-89D9-35AD9E84C281}" type="datetimeFigureOut">
              <a:rPr lang="en-US"/>
              <a:pPr>
                <a:defRPr/>
              </a:pPr>
              <a:t>10/11/2011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258FE72-AFA6-40C2-9EBE-54C644135D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2C4A1C4-DF6D-4C75-AA56-F279B4F1CA63}" type="datetimeFigureOut">
              <a:rPr lang="en-US"/>
              <a:pPr>
                <a:defRPr/>
              </a:pPr>
              <a:t>10/11/2011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F81F096-1536-4B04-BD57-1A0B5E8657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074E30B-0705-4217-B34A-EA241E3016D4}" type="datetimeFigureOut">
              <a:rPr lang="en-US"/>
              <a:pPr>
                <a:defRPr/>
              </a:pPr>
              <a:t>10/11/2011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2A99F9EF-D422-427F-8029-5436079293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2C32780-8486-4DC7-B6B4-6268361246B3}" type="datetimeFigureOut">
              <a:rPr lang="en-US"/>
              <a:pPr>
                <a:defRPr/>
              </a:pPr>
              <a:t>10/11/2011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BA067B6-CD57-4734-83E8-E7168A96E8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BDEA7C7-0907-4F96-B795-8690E9F02676}" type="datetimeFigureOut">
              <a:rPr lang="en-US"/>
              <a:pPr>
                <a:defRPr/>
              </a:pPr>
              <a:t>10/11/2011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99DE1E2-D853-4B7D-AE13-ABA80DF444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BAF65B11-971F-4895-95CB-D281052EB2B7}" type="datetimeFigureOut">
              <a:rPr lang="en-US"/>
              <a:pPr>
                <a:defRPr/>
              </a:pPr>
              <a:t>10/11/2011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CD6409F-BC99-4508-863B-C57B669B4D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3F2E648E-5889-41E1-AA77-02EA92DCBCF5}" type="datetimeFigureOut">
              <a:rPr lang="en-US"/>
              <a:pPr>
                <a:defRPr/>
              </a:pPr>
              <a:t>10/11/2011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2B7C1A1C-D1D2-47CE-994B-96F79F8267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4" r:id="rId4"/>
    <p:sldLayoutId id="2147483823" r:id="rId5"/>
    <p:sldLayoutId id="2147483822" r:id="rId6"/>
    <p:sldLayoutId id="2147483821" r:id="rId7"/>
    <p:sldLayoutId id="2147483820" r:id="rId8"/>
    <p:sldLayoutId id="2147483819" r:id="rId9"/>
    <p:sldLayoutId id="2147483818" r:id="rId10"/>
    <p:sldLayoutId id="2147483817"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275" y="1371600"/>
            <a:ext cx="8229600" cy="1828800"/>
          </a:xfrm>
        </p:spPr>
        <p:txBody>
          <a:bodyPr/>
          <a:lstStyle/>
          <a:p>
            <a:pPr fontAlgn="auto">
              <a:spcAft>
                <a:spcPts val="0"/>
              </a:spcAft>
              <a:defRPr/>
            </a:pPr>
            <a:endParaRPr lang="en-US"/>
          </a:p>
        </p:txBody>
      </p:sp>
      <p:sp>
        <p:nvSpPr>
          <p:cNvPr id="15362" name="Subtitle 2"/>
          <p:cNvSpPr>
            <a:spLocks noGrp="1"/>
          </p:cNvSpPr>
          <p:nvPr>
            <p:ph type="subTitle" idx="1"/>
          </p:nvPr>
        </p:nvSpPr>
        <p:spPr>
          <a:xfrm>
            <a:off x="1371600" y="3332163"/>
            <a:ext cx="6400800" cy="1752600"/>
          </a:xfrm>
        </p:spPr>
        <p:txBody>
          <a:bodyPr/>
          <a:lstStyle/>
          <a:p>
            <a:endParaRPr lang="en-US" smtClean="0"/>
          </a:p>
        </p:txBody>
      </p:sp>
      <p:pic>
        <p:nvPicPr>
          <p:cNvPr id="15363" name="Picture 3" descr="Publication2.jpg"/>
          <p:cNvPicPr>
            <a:picLocks noChangeAspect="1"/>
          </p:cNvPicPr>
          <p:nvPr/>
        </p:nvPicPr>
        <p:blipFill>
          <a:blip r:embed="rId3"/>
          <a:srcRect/>
          <a:stretch>
            <a:fillRect/>
          </a:stretch>
        </p:blipFill>
        <p:spPr bwMode="auto">
          <a:xfrm>
            <a:off x="-990600" y="-973138"/>
            <a:ext cx="10134600" cy="7831138"/>
          </a:xfrm>
          <a:prstGeom prst="rect">
            <a:avLst/>
          </a:prstGeom>
          <a:noFill/>
          <a:ln w="9525">
            <a:noFill/>
            <a:miter lim="800000"/>
            <a:headEnd/>
            <a:tailEnd/>
          </a:ln>
        </p:spPr>
      </p:pic>
      <p:sp>
        <p:nvSpPr>
          <p:cNvPr id="15364" name="TextBox 4"/>
          <p:cNvSpPr txBox="1">
            <a:spLocks noChangeArrowheads="1"/>
          </p:cNvSpPr>
          <p:nvPr/>
        </p:nvSpPr>
        <p:spPr bwMode="auto">
          <a:xfrm>
            <a:off x="0" y="2057400"/>
            <a:ext cx="7010400" cy="646113"/>
          </a:xfrm>
          <a:prstGeom prst="rect">
            <a:avLst/>
          </a:prstGeom>
          <a:noFill/>
          <a:ln w="9525">
            <a:noFill/>
            <a:miter lim="800000"/>
            <a:headEnd/>
            <a:tailEnd/>
          </a:ln>
        </p:spPr>
        <p:txBody>
          <a:bodyPr>
            <a:spAutoFit/>
          </a:bodyPr>
          <a:lstStyle/>
          <a:p>
            <a:r>
              <a:rPr lang="en-US" i="1">
                <a:latin typeface="Book Antiqua" pitchFamily="18" charset="0"/>
              </a:rPr>
              <a:t>Presenter: </a:t>
            </a:r>
          </a:p>
          <a:p>
            <a:r>
              <a:rPr lang="en-US">
                <a:latin typeface="Book Antiqua" pitchFamily="18" charset="0"/>
              </a:rPr>
              <a:t>Superintendent David S. Doty</a:t>
            </a:r>
          </a:p>
        </p:txBody>
      </p:sp>
      <p:sp>
        <p:nvSpPr>
          <p:cNvPr id="6" name="TextBox 5"/>
          <p:cNvSpPr txBox="1"/>
          <p:nvPr/>
        </p:nvSpPr>
        <p:spPr>
          <a:xfrm>
            <a:off x="762000" y="5943600"/>
            <a:ext cx="7391400" cy="381000"/>
          </a:xfrm>
          <a:prstGeom prst="rect">
            <a:avLst/>
          </a:prstGeom>
          <a:noFill/>
        </p:spPr>
        <p:txBody>
          <a:bodyPr>
            <a:spAutoFit/>
          </a:bodyPr>
          <a:lstStyle/>
          <a:p>
            <a:pPr algn="ctr" fontAlgn="auto">
              <a:spcBef>
                <a:spcPts val="0"/>
              </a:spcBef>
              <a:spcAft>
                <a:spcPts val="0"/>
              </a:spcAft>
              <a:defRPr/>
            </a:pPr>
            <a:r>
              <a:rPr lang="en-US" spc="600" dirty="0">
                <a:solidFill>
                  <a:schemeClr val="bg1"/>
                </a:solidFill>
                <a:effectLst>
                  <a:outerShdw blurRad="38100" dist="38100" dir="2700000" algn="tl">
                    <a:srgbClr val="000000">
                      <a:alpha val="43137"/>
                    </a:srgbClr>
                  </a:outerShdw>
                </a:effectLst>
                <a:latin typeface="+mn-lt"/>
              </a:rPr>
              <a:t>College and Career Ready</a:t>
            </a:r>
            <a:endParaRPr lang="en-US" spc="600" dirty="0">
              <a:solidFill>
                <a:schemeClr val="bg1"/>
              </a:solidFill>
              <a:effectLst>
                <a:outerShdw blurRad="38100" dist="38100" dir="2700000" algn="tl">
                  <a:srgbClr val="000000">
                    <a:alpha val="43137"/>
                  </a:srgbClr>
                </a:outerShdw>
              </a:effectLst>
              <a:latin typeface="+mn-lt"/>
            </a:endParaRPr>
          </a:p>
        </p:txBody>
      </p:sp>
      <p:pic>
        <p:nvPicPr>
          <p:cNvPr id="15366" name="Picture 6" descr="logo_site.jpg"/>
          <p:cNvPicPr>
            <a:picLocks noChangeAspect="1"/>
          </p:cNvPicPr>
          <p:nvPr/>
        </p:nvPicPr>
        <p:blipFill>
          <a:blip r:embed="rId4"/>
          <a:srcRect/>
          <a:stretch>
            <a:fillRect/>
          </a:stretch>
        </p:blipFill>
        <p:spPr bwMode="auto">
          <a:xfrm>
            <a:off x="-63500" y="825500"/>
            <a:ext cx="4567238"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838200"/>
            <a:ext cx="4953000" cy="6019800"/>
          </a:xfrm>
          <a:solidFill>
            <a:schemeClr val="accent1">
              <a:lumMod val="40000"/>
              <a:lumOff val="60000"/>
            </a:schemeClr>
          </a:solidFill>
          <a:effectLst>
            <a:outerShdw blurRad="44450" dist="27940" dir="5400000" algn="ctr">
              <a:srgbClr val="000000">
                <a:alpha val="32000"/>
              </a:srgbClr>
            </a:outerShdw>
          </a:effectLst>
        </p:spPr>
        <p:txBody>
          <a:bodyPr>
            <a:normAutofit fontScale="32500" lnSpcReduction="20000"/>
          </a:bodyPr>
          <a:lstStyle/>
          <a:p>
            <a:pPr marL="1588" indent="-1588" fontAlgn="auto">
              <a:spcAft>
                <a:spcPts val="0"/>
              </a:spcAft>
              <a:buClr>
                <a:schemeClr val="tx1">
                  <a:shade val="95000"/>
                </a:schemeClr>
              </a:buClr>
              <a:buFont typeface="Wingdings 2"/>
              <a:buNone/>
              <a:defRPr/>
            </a:pPr>
            <a:r>
              <a:rPr lang="en-US" sz="7400" b="1" dirty="0" smtClean="0"/>
              <a:t>U.S. falls in global ranking of young adults who finish college</a:t>
            </a:r>
          </a:p>
          <a:p>
            <a:pPr marL="1588" indent="-1588" fontAlgn="auto">
              <a:spcAft>
                <a:spcPts val="0"/>
              </a:spcAft>
              <a:buClr>
                <a:schemeClr val="tx1">
                  <a:shade val="95000"/>
                </a:schemeClr>
              </a:buClr>
              <a:buFont typeface="Wingdings 2"/>
              <a:buNone/>
              <a:defRPr/>
            </a:pPr>
            <a:endParaRPr lang="en-US" sz="2500" b="1" dirty="0" smtClean="0">
              <a:solidFill>
                <a:schemeClr val="tx2">
                  <a:lumMod val="60000"/>
                  <a:lumOff val="40000"/>
                </a:schemeClr>
              </a:solidFill>
            </a:endParaRPr>
          </a:p>
          <a:p>
            <a:pPr marL="1588" indent="-1588" fontAlgn="auto">
              <a:spcAft>
                <a:spcPts val="0"/>
              </a:spcAft>
              <a:buClr>
                <a:schemeClr val="tx1">
                  <a:shade val="95000"/>
                </a:schemeClr>
              </a:buClr>
              <a:buFont typeface="Wingdings 2"/>
              <a:buNone/>
              <a:tabLst>
                <a:tab pos="0" algn="l"/>
              </a:tabLst>
              <a:defRPr/>
            </a:pPr>
            <a:r>
              <a:rPr lang="en-US" b="1" dirty="0" smtClean="0">
                <a:solidFill>
                  <a:schemeClr val="tx2">
                    <a:lumMod val="60000"/>
                    <a:lumOff val="40000"/>
                  </a:schemeClr>
                </a:solidFill>
              </a:rPr>
              <a:t>By Daniel de Vise, Published: September 13</a:t>
            </a:r>
          </a:p>
          <a:p>
            <a:pPr marL="1588" indent="-1588" fontAlgn="auto">
              <a:spcAft>
                <a:spcPts val="0"/>
              </a:spcAft>
              <a:buClr>
                <a:schemeClr val="tx1">
                  <a:shade val="95000"/>
                </a:schemeClr>
              </a:buClr>
              <a:buFont typeface="Wingdings 2"/>
              <a:buNone/>
              <a:tabLst>
                <a:tab pos="0" algn="l"/>
              </a:tabLst>
              <a:defRPr/>
            </a:pPr>
            <a:r>
              <a:rPr lang="en-US" dirty="0" smtClean="0">
                <a:solidFill>
                  <a:schemeClr val="tx2">
                    <a:lumMod val="60000"/>
                    <a:lumOff val="40000"/>
                  </a:schemeClr>
                </a:solidFill>
              </a:rPr>
              <a:t>America’s global rank in college completion among young adults is slipping, according to a report released Tuesday, signaling that the higher education ambitions of other nations are progressing at a swifter pace.</a:t>
            </a:r>
          </a:p>
          <a:p>
            <a:pPr marL="1588" indent="-1588" fontAlgn="auto">
              <a:spcAft>
                <a:spcPts val="0"/>
              </a:spcAft>
              <a:buClr>
                <a:schemeClr val="tx1">
                  <a:shade val="95000"/>
                </a:schemeClr>
              </a:buClr>
              <a:buFont typeface="Wingdings 2"/>
              <a:buNone/>
              <a:tabLst>
                <a:tab pos="0" algn="l"/>
              </a:tabLst>
              <a:defRPr/>
            </a:pPr>
            <a:r>
              <a:rPr lang="en-US" dirty="0" smtClean="0">
                <a:solidFill>
                  <a:schemeClr val="tx2">
                    <a:lumMod val="60000"/>
                    <a:lumOff val="40000"/>
                  </a:schemeClr>
                </a:solidFill>
              </a:rPr>
              <a:t>The analysis comes two years after President Obama sought to stir the nation’s competitive spirit with a pledge to retake the lead by 2020. </a:t>
            </a:r>
          </a:p>
          <a:p>
            <a:pPr marL="1588" indent="-1588" fontAlgn="auto">
              <a:spcAft>
                <a:spcPts val="0"/>
              </a:spcAft>
              <a:buClr>
                <a:schemeClr val="tx1">
                  <a:shade val="95000"/>
                </a:schemeClr>
              </a:buClr>
              <a:buFont typeface="Wingdings 2"/>
              <a:buNone/>
              <a:tabLst>
                <a:tab pos="0" algn="l"/>
              </a:tabLst>
              <a:defRPr/>
            </a:pPr>
            <a:r>
              <a:rPr lang="en-US" sz="7400" b="1" dirty="0" smtClean="0"/>
              <a:t>Instead of gaining ground, the United States has fallen from </a:t>
            </a:r>
          </a:p>
          <a:p>
            <a:pPr marL="1588" indent="-1588" fontAlgn="auto">
              <a:spcAft>
                <a:spcPts val="0"/>
              </a:spcAft>
              <a:buClr>
                <a:schemeClr val="tx1">
                  <a:shade val="95000"/>
                </a:schemeClr>
              </a:buClr>
              <a:buFont typeface="Wingdings 2"/>
              <a:buNone/>
              <a:tabLst>
                <a:tab pos="0" algn="l"/>
              </a:tabLst>
              <a:defRPr/>
            </a:pPr>
            <a:r>
              <a:rPr lang="en-US" sz="7400" b="1" u="sng" dirty="0" smtClean="0">
                <a:effectLst>
                  <a:outerShdw blurRad="38100" dist="38100" dir="2700000" algn="tl">
                    <a:srgbClr val="000000">
                      <a:alpha val="43137"/>
                    </a:srgbClr>
                  </a:outerShdw>
                </a:effectLst>
              </a:rPr>
              <a:t>12th to 16th </a:t>
            </a:r>
            <a:r>
              <a:rPr lang="en-US" sz="7400" b="1" dirty="0" smtClean="0"/>
              <a:t>in the share of adults age 25 to 34 holding degrees, according to the report from the Organization for Economic Cooperation and Development. </a:t>
            </a:r>
            <a:r>
              <a:rPr lang="en-US" dirty="0" smtClean="0"/>
              <a:t>It </a:t>
            </a:r>
            <a:r>
              <a:rPr lang="en-US" dirty="0" smtClean="0">
                <a:solidFill>
                  <a:schemeClr val="tx2">
                    <a:lumMod val="60000"/>
                    <a:lumOff val="40000"/>
                  </a:schemeClr>
                </a:solidFill>
              </a:rPr>
              <a:t>trails global leaders South Korea, Canada and Japan and is mired in the middle of the pack among developed nations.</a:t>
            </a:r>
          </a:p>
          <a:p>
            <a:pPr marL="1588" indent="-1588" fontAlgn="auto">
              <a:spcAft>
                <a:spcPts val="0"/>
              </a:spcAft>
              <a:buClr>
                <a:schemeClr val="tx1">
                  <a:shade val="95000"/>
                </a:schemeClr>
              </a:buClr>
              <a:buFont typeface="Wingdings 2"/>
              <a:buNone/>
              <a:tabLst>
                <a:tab pos="0" algn="l"/>
              </a:tabLst>
              <a:defRPr/>
            </a:pPr>
            <a:r>
              <a:rPr lang="en-US" dirty="0" smtClean="0">
                <a:solidFill>
                  <a:schemeClr val="tx2">
                    <a:lumMod val="60000"/>
                    <a:lumOff val="40000"/>
                  </a:schemeClr>
                </a:solidFill>
              </a:rPr>
              <a:t>The stagnant U.S. performance on this key international benchmark reflects at least two trends: the rapid expansion of college attendance in Asia and Europe, and the continuing emphasis on four-year degrees in the United States while other nations focus far more on one- and two-year professional credentials.</a:t>
            </a:r>
          </a:p>
          <a:p>
            <a:pPr marL="1588" indent="-1588" fontAlgn="auto">
              <a:spcAft>
                <a:spcPts val="0"/>
              </a:spcAft>
              <a:buClr>
                <a:schemeClr val="tx1">
                  <a:shade val="95000"/>
                </a:schemeClr>
              </a:buClr>
              <a:buFont typeface="Wingdings 2"/>
              <a:buNone/>
              <a:tabLst>
                <a:tab pos="0" algn="l"/>
              </a:tabLst>
              <a:defRPr/>
            </a:pPr>
            <a:r>
              <a:rPr lang="en-US" dirty="0" smtClean="0">
                <a:solidFill>
                  <a:schemeClr val="tx2">
                    <a:lumMod val="60000"/>
                    <a:lumOff val="40000"/>
                  </a:schemeClr>
                </a:solidFill>
              </a:rPr>
              <a:t>“Most of these countries are moving ahead,” said Jamie </a:t>
            </a:r>
            <a:r>
              <a:rPr lang="en-US" dirty="0" err="1" smtClean="0">
                <a:solidFill>
                  <a:schemeClr val="tx2">
                    <a:lumMod val="60000"/>
                    <a:lumOff val="40000"/>
                  </a:schemeClr>
                </a:solidFill>
              </a:rPr>
              <a:t>Merisotis</a:t>
            </a:r>
            <a:r>
              <a:rPr lang="en-US" dirty="0" smtClean="0">
                <a:solidFill>
                  <a:schemeClr val="tx2">
                    <a:lumMod val="60000"/>
                    <a:lumOff val="40000"/>
                  </a:schemeClr>
                </a:solidFill>
              </a:rPr>
              <a:t>, chief executive of the Lumina Foundation, an advocate of higher education reform. “And we are stuck in neutral.” </a:t>
            </a:r>
          </a:p>
          <a:p>
            <a:pPr marL="1588" indent="-1588" fontAlgn="auto">
              <a:spcAft>
                <a:spcPts val="0"/>
              </a:spcAft>
              <a:buClr>
                <a:schemeClr val="tx1">
                  <a:shade val="95000"/>
                </a:schemeClr>
              </a:buClr>
              <a:buFont typeface="Wingdings 2"/>
              <a:buNone/>
              <a:tabLst>
                <a:tab pos="0" algn="l"/>
              </a:tabLst>
              <a:defRPr/>
            </a:pPr>
            <a:r>
              <a:rPr lang="en-US" dirty="0" smtClean="0">
                <a:solidFill>
                  <a:schemeClr val="tx2">
                    <a:lumMod val="60000"/>
                    <a:lumOff val="40000"/>
                  </a:schemeClr>
                </a:solidFill>
              </a:rPr>
              <a:t>Obama’s pledge challenged a society generally presumed to have the world’s best higher education system. The United States ranks second, after Norway, in share of adults age 25 to 64 with bachelor’s degrees. Top U.S. universities perennially draw huge numbers of foreign students. </a:t>
            </a:r>
          </a:p>
          <a:p>
            <a:pPr marL="548640" indent="-411480" fontAlgn="auto">
              <a:spcAft>
                <a:spcPts val="0"/>
              </a:spcAft>
              <a:buClr>
                <a:schemeClr val="tx1">
                  <a:shade val="95000"/>
                </a:schemeClr>
              </a:buClr>
              <a:buFont typeface="Wingdings 2"/>
              <a:buChar char=""/>
              <a:defRPr/>
            </a:pPr>
            <a:endParaRPr lang="en-US" dirty="0">
              <a:solidFill>
                <a:schemeClr val="tx2">
                  <a:lumMod val="60000"/>
                  <a:lumOff val="40000"/>
                </a:schemeClr>
              </a:solidFill>
            </a:endParaRPr>
          </a:p>
        </p:txBody>
      </p:sp>
      <p:pic>
        <p:nvPicPr>
          <p:cNvPr id="16386" name="Picture 2" descr="C:\Documents and Settings\laura.kezerian\Desktop\Dave-Oct12 Presentation\w-attain.jpg"/>
          <p:cNvPicPr>
            <a:picLocks noChangeAspect="1" noChangeArrowheads="1"/>
          </p:cNvPicPr>
          <p:nvPr/>
        </p:nvPicPr>
        <p:blipFill>
          <a:blip r:embed="rId3"/>
          <a:srcRect/>
          <a:stretch>
            <a:fillRect/>
          </a:stretch>
        </p:blipFill>
        <p:spPr bwMode="auto">
          <a:xfrm>
            <a:off x="152400" y="228600"/>
            <a:ext cx="3276600" cy="6477000"/>
          </a:xfrm>
          <a:prstGeom prst="rect">
            <a:avLst/>
          </a:prstGeom>
          <a:noFill/>
          <a:ln w="9525">
            <a:noFill/>
            <a:miter lim="800000"/>
            <a:headEnd/>
            <a:tailEnd/>
          </a:ln>
        </p:spPr>
      </p:pic>
      <p:sp>
        <p:nvSpPr>
          <p:cNvPr id="7" name="Left Arrow 6"/>
          <p:cNvSpPr/>
          <p:nvPr/>
        </p:nvSpPr>
        <p:spPr>
          <a:xfrm>
            <a:off x="3352800" y="2362200"/>
            <a:ext cx="6858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5"/>
          <p:cNvSpPr txBox="1">
            <a:spLocks/>
          </p:cNvSpPr>
          <p:nvPr/>
        </p:nvSpPr>
        <p:spPr>
          <a:xfrm>
            <a:off x="0" y="5791200"/>
            <a:ext cx="9144000" cy="507206"/>
          </a:xfrm>
          <a:prstGeom prst="rect">
            <a:avLst/>
          </a:prstGeom>
          <a:solidFill>
            <a:srgbClr val="33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4291" tIns="32146" rIns="64291" bIns="32146" anchor="ctr">
            <a:normAutofit/>
            <a:scene3d>
              <a:camera prst="orthographicFront"/>
              <a:lightRig rig="soft" dir="t">
                <a:rot lat="0" lon="0" rev="16800000"/>
              </a:lightRig>
            </a:scene3d>
            <a:sp3d prstMaterial="softEdge">
              <a:bevelT w="38100" h="38100"/>
            </a:sp3d>
          </a:bodyPr>
          <a:lstStyle/>
          <a:p>
            <a:pPr algn="r" fontAlgn="auto">
              <a:spcAft>
                <a:spcPts val="0"/>
              </a:spcAft>
              <a:defRPr/>
            </a:pPr>
            <a:endParaRPr lang="en-US" sz="2400" b="1" dirty="0">
              <a:ln w="6350">
                <a:noFill/>
              </a:ln>
              <a:latin typeface="Cambria" pitchFamily="18" charset="0"/>
              <a:ea typeface="+mj-ea"/>
              <a:cs typeface="+mj-cs"/>
            </a:endParaRPr>
          </a:p>
        </p:txBody>
      </p:sp>
      <p:pic>
        <p:nvPicPr>
          <p:cNvPr id="16389" name="Picture 3" descr="C:\Documents and Settings\laura.kezerian\Desktop\Dave-Oct12 Presentation\twp_logo_300.gif"/>
          <p:cNvPicPr>
            <a:picLocks noChangeAspect="1" noChangeArrowheads="1"/>
          </p:cNvPicPr>
          <p:nvPr/>
        </p:nvPicPr>
        <p:blipFill>
          <a:blip r:embed="rId4"/>
          <a:srcRect/>
          <a:stretch>
            <a:fillRect/>
          </a:stretch>
        </p:blipFill>
        <p:spPr bwMode="auto">
          <a:xfrm>
            <a:off x="6248400" y="5867400"/>
            <a:ext cx="2743200" cy="43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914400" y="762000"/>
          <a:ext cx="9525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0" y="5791200"/>
            <a:ext cx="9144000" cy="507206"/>
          </a:xfrm>
          <a:prstGeom prst="rect">
            <a:avLst/>
          </a:prstGeom>
          <a:solidFill>
            <a:srgbClr val="33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4291" tIns="32146" rIns="64291" bIns="32146" anchor="ctr">
            <a:normAutofit/>
            <a:scene3d>
              <a:camera prst="orthographicFront"/>
              <a:lightRig rig="soft" dir="t">
                <a:rot lat="0" lon="0" rev="16800000"/>
              </a:lightRig>
            </a:scene3d>
            <a:sp3d prstMaterial="softEdge">
              <a:bevelT w="38100" h="38100"/>
            </a:sp3d>
          </a:bodyPr>
          <a:lstStyle/>
          <a:p>
            <a:pPr algn="r" fontAlgn="auto">
              <a:spcAft>
                <a:spcPts val="0"/>
              </a:spcAft>
              <a:defRPr/>
            </a:pPr>
            <a:r>
              <a:rPr lang="en-US" sz="2400" b="1" dirty="0">
                <a:ln w="6350">
                  <a:noFill/>
                </a:ln>
                <a:latin typeface="Cambria" pitchFamily="18" charset="0"/>
                <a:ea typeface="+mj-ea"/>
                <a:cs typeface="+mj-cs"/>
              </a:rPr>
              <a:t>Canyons School District ACT Results 2011</a:t>
            </a:r>
            <a:endParaRPr lang="en-US" sz="2400" b="1" dirty="0">
              <a:ln w="6350">
                <a:noFill/>
              </a:ln>
              <a:latin typeface="Cambria" pitchFamily="18"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92500" lnSpcReduction="10000"/>
          </a:bodyPr>
          <a:lstStyle/>
          <a:p>
            <a:pPr marL="548640" indent="-411480" fontAlgn="auto">
              <a:spcAft>
                <a:spcPts val="0"/>
              </a:spcAft>
              <a:buClr>
                <a:schemeClr val="tx1">
                  <a:shade val="95000"/>
                </a:schemeClr>
              </a:buClr>
              <a:buFont typeface="Wingdings 2"/>
              <a:buNone/>
              <a:defRPr/>
            </a:pPr>
            <a:r>
              <a:rPr lang="en-US" dirty="0" smtClean="0">
                <a:latin typeface="Cambria" pitchFamily="18" charset="0"/>
              </a:rPr>
              <a:t>	“The level of academic achievement that students attain by eighth grade has a larger impact on their college and career readiness by the time they graduate from high school than anything that happens academically in high school.”</a:t>
            </a:r>
          </a:p>
          <a:p>
            <a:pPr marL="548640" indent="-411480" fontAlgn="auto">
              <a:spcAft>
                <a:spcPts val="0"/>
              </a:spcAft>
              <a:buClr>
                <a:schemeClr val="tx1">
                  <a:shade val="95000"/>
                </a:schemeClr>
              </a:buClr>
              <a:buFont typeface="Wingdings 2"/>
              <a:buNone/>
              <a:defRPr/>
            </a:pPr>
            <a:endParaRPr lang="en-US" dirty="0" smtClean="0">
              <a:latin typeface="Cambria" pitchFamily="18" charset="0"/>
            </a:endParaRPr>
          </a:p>
          <a:p>
            <a:pPr marL="548640" indent="-411480" fontAlgn="auto">
              <a:spcAft>
                <a:spcPts val="0"/>
              </a:spcAft>
              <a:buClr>
                <a:schemeClr val="tx1">
                  <a:shade val="95000"/>
                </a:schemeClr>
              </a:buClr>
              <a:buFont typeface="Wingdings 2"/>
              <a:buNone/>
              <a:defRPr/>
            </a:pPr>
            <a:r>
              <a:rPr lang="en-US" dirty="0" smtClean="0">
                <a:latin typeface="Cambria" pitchFamily="18" charset="0"/>
              </a:rPr>
              <a:t>	“Making sure that all eighth-grade students have attained the knowledge and skills that put them on target to becoming ready for college and career is the single most important step that can be taken to improve their college and career readiness.”</a:t>
            </a:r>
          </a:p>
          <a:p>
            <a:pPr marL="548640" indent="-411480" fontAlgn="auto">
              <a:spcAft>
                <a:spcPts val="0"/>
              </a:spcAft>
              <a:buClr>
                <a:schemeClr val="tx1">
                  <a:shade val="95000"/>
                </a:schemeClr>
              </a:buClr>
              <a:buFont typeface="Wingdings 2"/>
              <a:buChar char=""/>
              <a:defRPr/>
            </a:pPr>
            <a:endParaRPr lang="en-US" u="sng" dirty="0" smtClean="0">
              <a:latin typeface="Cambria" pitchFamily="18" charset="0"/>
            </a:endParaRPr>
          </a:p>
          <a:p>
            <a:pPr marL="548640" indent="-411480" algn="r" fontAlgn="auto">
              <a:spcAft>
                <a:spcPts val="0"/>
              </a:spcAft>
              <a:buClr>
                <a:schemeClr val="tx1">
                  <a:shade val="95000"/>
                </a:schemeClr>
              </a:buClr>
              <a:buFont typeface="Wingdings 2"/>
              <a:buNone/>
              <a:defRPr/>
            </a:pPr>
            <a:r>
              <a:rPr lang="en-US" sz="1900" dirty="0" smtClean="0">
                <a:latin typeface="Cambria" pitchFamily="18" charset="0"/>
              </a:rPr>
              <a:t>-</a:t>
            </a:r>
          </a:p>
          <a:p>
            <a:pPr marL="548640" indent="-411480" fontAlgn="auto">
              <a:spcAft>
                <a:spcPts val="0"/>
              </a:spcAft>
              <a:buClr>
                <a:schemeClr val="tx1">
                  <a:shade val="95000"/>
                </a:schemeClr>
              </a:buClr>
              <a:buFont typeface="Wingdings 2"/>
              <a:buChar char=""/>
              <a:defRPr/>
            </a:pPr>
            <a:endParaRPr lang="en-US" dirty="0">
              <a:solidFill>
                <a:srgbClr val="336699"/>
              </a:solidFill>
              <a:latin typeface="Cambria" pitchFamily="18" charset="0"/>
            </a:endParaRPr>
          </a:p>
        </p:txBody>
      </p:sp>
      <p:sp>
        <p:nvSpPr>
          <p:cNvPr id="5" name="Title 5"/>
          <p:cNvSpPr txBox="1">
            <a:spLocks/>
          </p:cNvSpPr>
          <p:nvPr/>
        </p:nvSpPr>
        <p:spPr>
          <a:xfrm>
            <a:off x="0" y="5791200"/>
            <a:ext cx="9144000" cy="507206"/>
          </a:xfrm>
          <a:prstGeom prst="rect">
            <a:avLst/>
          </a:prstGeom>
          <a:solidFill>
            <a:srgbClr val="33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4291" tIns="32146" rIns="64291" bIns="32146" anchor="ctr">
            <a:normAutofit/>
            <a:scene3d>
              <a:camera prst="orthographicFront"/>
              <a:lightRig rig="soft" dir="t">
                <a:rot lat="0" lon="0" rev="16800000"/>
              </a:lightRig>
            </a:scene3d>
            <a:sp3d prstMaterial="softEdge">
              <a:bevelT w="38100" h="38100"/>
            </a:sp3d>
          </a:bodyPr>
          <a:lstStyle/>
          <a:p>
            <a:pPr algn="r" fontAlgn="auto">
              <a:spcAft>
                <a:spcPts val="0"/>
              </a:spcAft>
              <a:defRPr/>
            </a:pPr>
            <a:r>
              <a:rPr lang="en-US" sz="2400" dirty="0">
                <a:latin typeface="Cambria" pitchFamily="18" charset="0"/>
              </a:rPr>
              <a:t>The Forgotten Middle, ACT, 2008 </a:t>
            </a:r>
            <a:endParaRPr lang="en-US" sz="2400" b="1" dirty="0">
              <a:ln w="6350">
                <a:noFill/>
              </a:ln>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8600" y="609600"/>
            <a:ext cx="8534400" cy="5029200"/>
          </a:xfrm>
          <a:prstGeom prst="rect">
            <a:avLst/>
          </a:prstGeom>
        </p:spPr>
        <p:txBody>
          <a:bodyPr/>
          <a:lstStyle/>
          <a:p>
            <a:pPr fontAlgn="auto">
              <a:spcBef>
                <a:spcPts val="0"/>
              </a:spcBef>
              <a:spcAft>
                <a:spcPts val="0"/>
              </a:spcAft>
              <a:defRPr/>
            </a:pPr>
            <a:r>
              <a:rPr lang="en-US" sz="2000" b="1" dirty="0">
                <a:solidFill>
                  <a:srgbClr val="336699"/>
                </a:solidFill>
                <a:latin typeface="Cambria" pitchFamily="18" charset="0"/>
              </a:rPr>
              <a:t>Canyons Standard Diploma:</a:t>
            </a:r>
            <a:r>
              <a:rPr lang="en-US" sz="2000" dirty="0">
                <a:solidFill>
                  <a:srgbClr val="336699"/>
                </a:solidFill>
                <a:latin typeface="Cambria" pitchFamily="18" charset="0"/>
              </a:rPr>
              <a:t> </a:t>
            </a:r>
          </a:p>
          <a:p>
            <a:pPr marL="227013" lvl="1" fontAlgn="auto">
              <a:spcBef>
                <a:spcPts val="0"/>
              </a:spcBef>
              <a:spcAft>
                <a:spcPts val="0"/>
              </a:spcAft>
              <a:defRPr/>
            </a:pPr>
            <a:r>
              <a:rPr lang="en-US" dirty="0">
                <a:latin typeface="Cambria" pitchFamily="18" charset="0"/>
              </a:rPr>
              <a:t>The traditional diploma will remain aligned with </a:t>
            </a:r>
          </a:p>
          <a:p>
            <a:pPr marL="227013" lvl="1" fontAlgn="auto">
              <a:spcBef>
                <a:spcPts val="0"/>
              </a:spcBef>
              <a:spcAft>
                <a:spcPts val="0"/>
              </a:spcAft>
              <a:defRPr/>
            </a:pPr>
            <a:r>
              <a:rPr lang="en-US" dirty="0">
                <a:latin typeface="Cambria" pitchFamily="18" charset="0"/>
              </a:rPr>
              <a:t>the Utah State Office of Education's and Canyons </a:t>
            </a:r>
          </a:p>
          <a:p>
            <a:pPr marL="227013" lvl="1" fontAlgn="auto">
              <a:spcBef>
                <a:spcPts val="0"/>
              </a:spcBef>
              <a:spcAft>
                <a:spcPts val="0"/>
              </a:spcAft>
              <a:defRPr/>
            </a:pPr>
            <a:r>
              <a:rPr lang="en-US" dirty="0">
                <a:latin typeface="Cambria" pitchFamily="18" charset="0"/>
              </a:rPr>
              <a:t>School District's graduation requirements.</a:t>
            </a:r>
          </a:p>
          <a:p>
            <a:pPr fontAlgn="auto">
              <a:spcBef>
                <a:spcPts val="0"/>
              </a:spcBef>
              <a:spcAft>
                <a:spcPts val="0"/>
              </a:spcAft>
              <a:defRPr/>
            </a:pPr>
            <a:endParaRPr lang="en-US" dirty="0">
              <a:latin typeface="Cambria" pitchFamily="18" charset="0"/>
            </a:endParaRPr>
          </a:p>
          <a:p>
            <a:pPr fontAlgn="auto">
              <a:spcBef>
                <a:spcPts val="0"/>
              </a:spcBef>
              <a:spcAft>
                <a:spcPts val="0"/>
              </a:spcAft>
              <a:defRPr/>
            </a:pPr>
            <a:r>
              <a:rPr lang="en-US" sz="2000" b="1" dirty="0">
                <a:solidFill>
                  <a:srgbClr val="336699"/>
                </a:solidFill>
                <a:latin typeface="Cambria" pitchFamily="18" charset="0"/>
              </a:rPr>
              <a:t>Advanced Diploma: </a:t>
            </a:r>
          </a:p>
          <a:p>
            <a:pPr marL="231775" fontAlgn="auto">
              <a:spcBef>
                <a:spcPts val="0"/>
              </a:spcBef>
              <a:spcAft>
                <a:spcPts val="0"/>
              </a:spcAft>
              <a:defRPr/>
            </a:pPr>
            <a:r>
              <a:rPr lang="en-US" dirty="0">
                <a:latin typeface="Cambria" pitchFamily="18" charset="0"/>
              </a:rPr>
              <a:t>The Advanced Diploma will require 27 credits, including the </a:t>
            </a:r>
          </a:p>
          <a:p>
            <a:pPr marL="231775" fontAlgn="auto">
              <a:spcBef>
                <a:spcPts val="0"/>
              </a:spcBef>
              <a:spcAft>
                <a:spcPts val="0"/>
              </a:spcAft>
              <a:defRPr/>
            </a:pPr>
            <a:r>
              <a:rPr lang="en-US" dirty="0">
                <a:latin typeface="Cambria" pitchFamily="18" charset="0"/>
              </a:rPr>
              <a:t>State Office of Education's required core credits and electives and two </a:t>
            </a:r>
          </a:p>
          <a:p>
            <a:pPr marL="231775" fontAlgn="auto">
              <a:spcBef>
                <a:spcPts val="0"/>
              </a:spcBef>
              <a:spcAft>
                <a:spcPts val="0"/>
              </a:spcAft>
              <a:defRPr/>
            </a:pPr>
            <a:r>
              <a:rPr lang="en-US" dirty="0">
                <a:latin typeface="Cambria" pitchFamily="18" charset="0"/>
              </a:rPr>
              <a:t>credits of world language. This college- and career-ready diploma also requires credits to be earned in more rigorous laboratory sciences, college-prep English in the 12th grade (college-prep, Advanced Placement, Concurrent Enrollment, etc.), and competency in Algebra 2.</a:t>
            </a:r>
          </a:p>
          <a:p>
            <a:pPr fontAlgn="auto">
              <a:spcBef>
                <a:spcPts val="0"/>
              </a:spcBef>
              <a:spcAft>
                <a:spcPts val="0"/>
              </a:spcAft>
              <a:defRPr/>
            </a:pPr>
            <a:endParaRPr lang="en-US" dirty="0">
              <a:latin typeface="Cambria" pitchFamily="18" charset="0"/>
            </a:endParaRPr>
          </a:p>
          <a:p>
            <a:pPr fontAlgn="auto">
              <a:spcBef>
                <a:spcPts val="0"/>
              </a:spcBef>
              <a:spcAft>
                <a:spcPts val="0"/>
              </a:spcAft>
              <a:defRPr/>
            </a:pPr>
            <a:r>
              <a:rPr lang="en-US" sz="2000" b="1" dirty="0">
                <a:solidFill>
                  <a:srgbClr val="336699"/>
                </a:solidFill>
                <a:latin typeface="Cambria" pitchFamily="18" charset="0"/>
              </a:rPr>
              <a:t>Honors Diploma: </a:t>
            </a:r>
          </a:p>
          <a:p>
            <a:pPr marL="231775" fontAlgn="auto">
              <a:spcBef>
                <a:spcPts val="0"/>
              </a:spcBef>
              <a:spcAft>
                <a:spcPts val="0"/>
              </a:spcAft>
              <a:defRPr/>
            </a:pPr>
            <a:r>
              <a:rPr lang="en-US" dirty="0">
                <a:latin typeface="Cambria" pitchFamily="18" charset="0"/>
              </a:rPr>
              <a:t>To earn the Honors Diploma, students must complete the Advanced Diploma's requirements and earn College Readiness Benchmark Scores on the ACT college-entrance exam. </a:t>
            </a:r>
            <a:r>
              <a:rPr lang="en-US" sz="2400" dirty="0">
                <a:latin typeface="+mn-lt"/>
              </a:rPr>
              <a:t/>
            </a:r>
            <a:br>
              <a:rPr lang="en-US" sz="2400" dirty="0">
                <a:latin typeface="+mn-lt"/>
              </a:rPr>
            </a:br>
            <a:r>
              <a:rPr lang="en-US" sz="2400" dirty="0">
                <a:latin typeface="+mn-lt"/>
              </a:rPr>
              <a:t/>
            </a:r>
            <a:br>
              <a:rPr lang="en-US" sz="2400" dirty="0">
                <a:latin typeface="+mn-lt"/>
              </a:rPr>
            </a:br>
            <a:endParaRPr lang="en-US" sz="2400" dirty="0">
              <a:latin typeface="+mn-lt"/>
            </a:endParaRPr>
          </a:p>
        </p:txBody>
      </p:sp>
      <p:pic>
        <p:nvPicPr>
          <p:cNvPr id="6" name="Picture 2" descr="C:\Documents and Settings\laura.kezerian\Local Settings\Temporary Internet Files\Content.IE5\FAWXATCI\MPj04394430000[1].jpg"/>
          <p:cNvPicPr>
            <a:picLocks noChangeAspect="1" noChangeArrowheads="1"/>
          </p:cNvPicPr>
          <p:nvPr/>
        </p:nvPicPr>
        <p:blipFill>
          <a:blip r:embed="rId3" cstate="print"/>
          <a:srcRect/>
          <a:stretch>
            <a:fillRect/>
          </a:stretch>
        </p:blipFill>
        <p:spPr bwMode="auto">
          <a:xfrm>
            <a:off x="5490639" y="0"/>
            <a:ext cx="3653361" cy="2439054"/>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8" name="Title 5"/>
          <p:cNvSpPr txBox="1">
            <a:spLocks/>
          </p:cNvSpPr>
          <p:nvPr/>
        </p:nvSpPr>
        <p:spPr>
          <a:xfrm>
            <a:off x="0" y="5791200"/>
            <a:ext cx="9144000" cy="507206"/>
          </a:xfrm>
          <a:prstGeom prst="rect">
            <a:avLst/>
          </a:prstGeom>
          <a:solidFill>
            <a:srgbClr val="33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4291" tIns="32146" rIns="64291" bIns="32146" anchor="ctr">
            <a:normAutofit/>
            <a:scene3d>
              <a:camera prst="orthographicFront"/>
              <a:lightRig rig="soft" dir="t">
                <a:rot lat="0" lon="0" rev="16800000"/>
              </a:lightRig>
            </a:scene3d>
            <a:sp3d prstMaterial="softEdge">
              <a:bevelT w="38100" h="38100"/>
            </a:sp3d>
          </a:bodyPr>
          <a:lstStyle/>
          <a:p>
            <a:pPr algn="r" fontAlgn="auto">
              <a:spcAft>
                <a:spcPts val="0"/>
              </a:spcAft>
              <a:defRPr/>
            </a:pPr>
            <a:r>
              <a:rPr lang="en-US" sz="2400" b="1" dirty="0">
                <a:ln w="6350">
                  <a:noFill/>
                </a:ln>
                <a:latin typeface="Cambria" pitchFamily="18" charset="0"/>
                <a:ea typeface="+mj-ea"/>
                <a:cs typeface="+mj-cs"/>
              </a:rPr>
              <a:t>Canyons Differentiated Diplomas</a:t>
            </a:r>
            <a:endParaRPr lang="en-US" sz="2400" b="1" dirty="0">
              <a:ln w="6350">
                <a:noFill/>
              </a:ln>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20916319">
            <a:off x="526690" y="355058"/>
            <a:ext cx="9144000" cy="6963697"/>
          </a:xfrm>
          <a:effectLst>
            <a:outerShdw blurRad="44450" dist="27940" dir="5400000" algn="ctr">
              <a:srgbClr val="000000">
                <a:alpha val="32000"/>
              </a:srgbClr>
            </a:outerShdw>
          </a:effectLst>
        </p:spPr>
        <p:txBody>
          <a:bodyPr>
            <a:noAutofit/>
          </a:bodyPr>
          <a:lstStyle/>
          <a:p>
            <a:pPr algn="l" fontAlgn="auto">
              <a:spcAft>
                <a:spcPts val="0"/>
              </a:spcAft>
              <a:defRPr/>
            </a:pPr>
            <a:r>
              <a:rPr lang="en-US" sz="2000" dirty="0" smtClean="0">
                <a:solidFill>
                  <a:srgbClr val="336699"/>
                </a:solidFill>
                <a:effectLst>
                  <a:outerShdw blurRad="38100" dist="38100" dir="2700000" algn="tl">
                    <a:srgbClr val="000000">
                      <a:alpha val="43137"/>
                    </a:srgbClr>
                  </a:outerShdw>
                </a:effectLst>
                <a:latin typeface="Cambria" pitchFamily="18" charset="0"/>
              </a:rPr>
              <a:t>Graduating Seniors Receive College- and Career Diplomas </a:t>
            </a:r>
            <a:br>
              <a:rPr lang="en-US" sz="2000" dirty="0" smtClean="0">
                <a:solidFill>
                  <a:srgbClr val="336699"/>
                </a:solidFill>
                <a:effectLst>
                  <a:outerShdw blurRad="38100" dist="38100" dir="2700000" algn="tl">
                    <a:srgbClr val="000000">
                      <a:alpha val="43137"/>
                    </a:srgbClr>
                  </a:outerShdw>
                </a:effectLst>
                <a:latin typeface="Cambria" pitchFamily="18" charset="0"/>
              </a:rPr>
            </a:br>
            <a:r>
              <a:rPr lang="en-US" sz="10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
            </a:r>
            <a:br>
              <a:rPr lang="en-US" sz="10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br>
            <a:r>
              <a:rPr lang="en-US" sz="14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Posted: 02 Jun 2011 08:23 AM PDT</a:t>
            </a:r>
            <a: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
            </a:r>
            <a:b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br>
            <a: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The Class of 2011 is making history. This year’s graduating seniors are the first in Canyons School District – and in the State of Utah – to receive a college- and career-ready diploma. </a:t>
            </a:r>
            <a:r>
              <a:rPr lang="en-US" sz="1600" dirty="0">
                <a:solidFill>
                  <a:schemeClr val="tx2">
                    <a:lumMod val="40000"/>
                    <a:lumOff val="60000"/>
                  </a:schemeClr>
                </a:solidFill>
                <a:effectLst>
                  <a:outerShdw blurRad="38100" dist="38100" dir="2700000" algn="tl">
                    <a:srgbClr val="000000">
                      <a:alpha val="43137"/>
                    </a:srgbClr>
                  </a:outerShdw>
                </a:effectLst>
                <a:latin typeface="Cambria" pitchFamily="18" charset="0"/>
              </a:rPr>
              <a:t>And, in this inaugural year, </a:t>
            </a:r>
            <a:r>
              <a:rPr lang="en-US" sz="2400" u="sng" dirty="0" smtClean="0">
                <a:solidFill>
                  <a:schemeClr val="tx1"/>
                </a:solidFill>
                <a:effectLst>
                  <a:outerShdw blurRad="38100" dist="38100" dir="2700000" algn="tl">
                    <a:srgbClr val="000000">
                      <a:alpha val="43137"/>
                    </a:srgbClr>
                  </a:outerShdw>
                </a:effectLst>
                <a:latin typeface="Cambria" pitchFamily="18" charset="0"/>
              </a:rPr>
              <a:t>60 percent</a:t>
            </a:r>
            <a:r>
              <a:rPr lang="en-US" sz="2400" dirty="0" smtClean="0">
                <a:solidFill>
                  <a:schemeClr val="tx1"/>
                </a:solidFill>
                <a:effectLst>
                  <a:outerShdw blurRad="38100" dist="38100" dir="2700000" algn="tl">
                    <a:srgbClr val="000000">
                      <a:alpha val="43137"/>
                    </a:srgbClr>
                  </a:outerShdw>
                </a:effectLst>
                <a:latin typeface="Cambria" pitchFamily="18" charset="0"/>
              </a:rPr>
              <a:t> of Canyons graduating seniors have earned one.</a:t>
            </a:r>
            <a:r>
              <a:rPr lang="en-US" sz="1600" dirty="0" smtClean="0">
                <a:solidFill>
                  <a:schemeClr val="tx1"/>
                </a:solidFill>
                <a:effectLst>
                  <a:outerShdw blurRad="38100" dist="38100" dir="2700000" algn="tl">
                    <a:srgbClr val="000000">
                      <a:alpha val="43137"/>
                    </a:srgbClr>
                  </a:outerShdw>
                </a:effectLst>
                <a:latin typeface="Cambria" pitchFamily="18" charset="0"/>
              </a:rPr>
              <a:t/>
            </a:r>
            <a:br>
              <a:rPr lang="en-US" sz="1600" dirty="0" smtClean="0">
                <a:solidFill>
                  <a:schemeClr val="tx1"/>
                </a:solidFill>
                <a:effectLst>
                  <a:outerShdw blurRad="38100" dist="38100" dir="2700000" algn="tl">
                    <a:srgbClr val="000000">
                      <a:alpha val="43137"/>
                    </a:srgbClr>
                  </a:outerShdw>
                </a:effectLst>
                <a:latin typeface="Cambria" pitchFamily="18" charset="0"/>
              </a:rPr>
            </a:br>
            <a:r>
              <a:rPr lang="en-US" sz="1100" dirty="0" smtClean="0">
                <a:solidFill>
                  <a:schemeClr val="tx1"/>
                </a:solidFill>
                <a:effectLst>
                  <a:outerShdw blurRad="38100" dist="38100" dir="2700000" algn="tl">
                    <a:srgbClr val="000000">
                      <a:alpha val="43137"/>
                    </a:srgbClr>
                  </a:outerShdw>
                </a:effectLst>
                <a:latin typeface="Cambria" pitchFamily="18" charset="0"/>
              </a:rPr>
              <a:t/>
            </a:r>
            <a:br>
              <a:rPr lang="en-US" sz="1100" dirty="0" smtClean="0">
                <a:solidFill>
                  <a:schemeClr val="tx1"/>
                </a:solidFill>
                <a:effectLst>
                  <a:outerShdw blurRad="38100" dist="38100" dir="2700000" algn="tl">
                    <a:srgbClr val="000000">
                      <a:alpha val="43137"/>
                    </a:srgbClr>
                  </a:outerShdw>
                </a:effectLst>
                <a:latin typeface="Cambria" pitchFamily="18" charset="0"/>
              </a:rPr>
            </a:br>
            <a:r>
              <a:rPr lang="en-US" sz="1600" dirty="0" smtClean="0">
                <a:solidFill>
                  <a:schemeClr val="tx1"/>
                </a:solidFill>
                <a:effectLst>
                  <a:outerShdw blurRad="38100" dist="38100" dir="2700000" algn="tl">
                    <a:srgbClr val="000000">
                      <a:alpha val="43137"/>
                    </a:srgbClr>
                  </a:outerShdw>
                </a:effectLst>
                <a:latin typeface="Cambria" pitchFamily="18" charset="0"/>
              </a:rPr>
              <a:t>On June 7, 2011, more than </a:t>
            </a:r>
            <a:r>
              <a:rPr lang="en-US" sz="2400" dirty="0">
                <a:solidFill>
                  <a:schemeClr val="tx1"/>
                </a:solidFill>
                <a:effectLst>
                  <a:outerShdw blurRad="38100" dist="38100" dir="2700000" algn="tl">
                    <a:srgbClr val="000000">
                      <a:alpha val="43137"/>
                    </a:srgbClr>
                  </a:outerShdw>
                </a:effectLst>
                <a:latin typeface="Cambria" pitchFamily="18" charset="0"/>
              </a:rPr>
              <a:t>1,350 Canyons high school seniors </a:t>
            </a:r>
            <a:r>
              <a:rPr lang="en-US" sz="1600" dirty="0" smtClean="0">
                <a:solidFill>
                  <a:schemeClr val="tx1"/>
                </a:solidFill>
                <a:effectLst>
                  <a:outerShdw blurRad="38100" dist="38100" dir="2700000" algn="tl">
                    <a:srgbClr val="000000">
                      <a:alpha val="43137"/>
                    </a:srgbClr>
                  </a:outerShdw>
                </a:effectLst>
                <a:latin typeface="Cambria" pitchFamily="18" charset="0"/>
              </a:rPr>
              <a:t>will receive an Advanced or Honors Diploma. </a:t>
            </a:r>
            <a: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Approved by the Canyons Board of Education in February 2010, the Advanced and Honors diplomas indicate students possess the skills needed to be successful in college or today's workforce.</a:t>
            </a:r>
            <a:b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br>
            <a: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
            </a:r>
            <a:b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br>
            <a: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College- and career-readiness is strongly linked to the classes students take. The more rigorous the coursework, the better prepared the student. The Advanced and Honors diplomas require students to complete two years of foreign language, and take more rigorous coursework in science, math and English. Students earning the more challenging Honors Diploma also have achieved Career and College Readiness Benchmark Scores on the ACT college entrance test.</a:t>
            </a:r>
            <a:b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br>
            <a: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
            </a:r>
            <a:b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br>
            <a: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The Canyons Board of Education was pleased to recognize students earning Advanced and Honors diplomas at a May 31 evening reception. The Board and </a:t>
            </a:r>
            <a:r>
              <a:rPr lang="en-US" sz="1600" dirty="0" err="1" smtClean="0">
                <a:solidFill>
                  <a:schemeClr val="tx2">
                    <a:lumMod val="40000"/>
                    <a:lumOff val="60000"/>
                  </a:schemeClr>
                </a:solidFill>
                <a:effectLst>
                  <a:outerShdw blurRad="38100" dist="38100" dir="2700000" algn="tl">
                    <a:srgbClr val="000000">
                      <a:alpha val="43137"/>
                    </a:srgbClr>
                  </a:outerShdw>
                </a:effectLst>
                <a:latin typeface="Cambria" pitchFamily="18" charset="0"/>
              </a:rPr>
              <a:t>Superintendency</a:t>
            </a:r>
            <a: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 congratulate these students for their achievement, and commend them for setting the bar high for generations to come.</a:t>
            </a:r>
            <a:b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br>
            <a: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
            </a:r>
            <a:b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br>
            <a: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News coverage:</a:t>
            </a:r>
            <a:b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br>
            <a:r>
              <a:rPr lang="en-US" sz="16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The Salt Lake Tribune http://www.sltrib.com/sltrib/news/51918546-78/students-advanced-college-diplomas.html.csp</a:t>
            </a:r>
            <a:r>
              <a:rPr lang="en-US" sz="14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t/>
            </a:r>
            <a:br>
              <a:rPr lang="en-US" sz="1400" dirty="0" smtClean="0">
                <a:solidFill>
                  <a:schemeClr val="tx2">
                    <a:lumMod val="40000"/>
                    <a:lumOff val="60000"/>
                  </a:schemeClr>
                </a:solidFill>
                <a:effectLst>
                  <a:outerShdw blurRad="38100" dist="38100" dir="2700000" algn="tl">
                    <a:srgbClr val="000000">
                      <a:alpha val="43137"/>
                    </a:srgbClr>
                  </a:outerShdw>
                </a:effectLst>
                <a:latin typeface="Cambria" pitchFamily="18" charset="0"/>
              </a:rPr>
            </a:br>
            <a:endParaRPr lang="en-US" sz="1400" dirty="0">
              <a:solidFill>
                <a:schemeClr val="tx2">
                  <a:lumMod val="40000"/>
                  <a:lumOff val="60000"/>
                </a:schemeClr>
              </a:solidFill>
              <a:effectLst>
                <a:outerShdw blurRad="38100" dist="38100" dir="2700000" algn="tl">
                  <a:srgbClr val="000000">
                    <a:alpha val="43137"/>
                  </a:srgbClr>
                </a:outerShdw>
              </a:effectLst>
              <a:latin typeface="Cambria" pitchFamily="18" charset="0"/>
            </a:endParaRPr>
          </a:p>
        </p:txBody>
      </p:sp>
      <p:pic>
        <p:nvPicPr>
          <p:cNvPr id="1027" name="Picture 3" descr="Z:\Photos\2011\Advanced and Honors Diploma Reception-053111\DSC_6410(1).JPG"/>
          <p:cNvPicPr>
            <a:picLocks noChangeAspect="1" noChangeArrowheads="1"/>
          </p:cNvPicPr>
          <p:nvPr/>
        </p:nvPicPr>
        <p:blipFill>
          <a:blip r:embed="rId3" cstate="print"/>
          <a:srcRect l="10072" t="15228" r="12684"/>
          <a:stretch>
            <a:fillRect/>
          </a:stretch>
        </p:blipFill>
        <p:spPr bwMode="auto">
          <a:xfrm rot="20941482">
            <a:off x="3658624" y="2686106"/>
            <a:ext cx="6328982" cy="462118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791200"/>
            <a:ext cx="9144000" cy="507206"/>
          </a:xfrm>
          <a:solidFill>
            <a:srgbClr val="336699"/>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4291" tIns="32146" rIns="64291" bIns="32146"/>
          <a:lstStyle/>
          <a:p>
            <a:pPr algn="r" fontAlgn="auto">
              <a:spcAft>
                <a:spcPts val="0"/>
              </a:spcAft>
              <a:defRPr/>
            </a:pPr>
            <a:r>
              <a:rPr lang="en-US" sz="2400" dirty="0">
                <a:solidFill>
                  <a:schemeClr val="tx1"/>
                </a:solidFill>
                <a:effectLst/>
                <a:latin typeface="Cambria" pitchFamily="18" charset="0"/>
              </a:rPr>
              <a:t>2009-2010 Kindergarten Results</a:t>
            </a:r>
          </a:p>
        </p:txBody>
      </p:sp>
      <p:pic>
        <p:nvPicPr>
          <p:cNvPr id="104451" name="Picture 6"/>
          <p:cNvPicPr>
            <a:picLocks noChangeAspect="1"/>
          </p:cNvPicPr>
          <p:nvPr/>
        </p:nvPicPr>
        <p:blipFill>
          <a:blip r:embed="rId2" cstate="print"/>
          <a:srcRect/>
          <a:stretch>
            <a:fillRect/>
          </a:stretch>
        </p:blipFill>
        <p:spPr bwMode="auto">
          <a:xfrm>
            <a:off x="685800" y="838200"/>
            <a:ext cx="7855470" cy="4685122"/>
          </a:xfrm>
          <a:prstGeom prst="rect">
            <a:avLst/>
          </a:prstGeom>
          <a:noFill/>
          <a:ln w="9525">
            <a:solidFill>
              <a:srgbClr val="336699"/>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p:cNvPicPr>
          <p:nvPr/>
        </p:nvPicPr>
        <p:blipFill>
          <a:blip r:embed="rId2"/>
          <a:srcRect t="1941"/>
          <a:stretch>
            <a:fillRect/>
          </a:stretch>
        </p:blipFill>
        <p:spPr bwMode="auto">
          <a:xfrm>
            <a:off x="685800" y="989013"/>
            <a:ext cx="7826375" cy="4573587"/>
          </a:xfrm>
          <a:prstGeom prst="rect">
            <a:avLst/>
          </a:prstGeom>
          <a:noFill/>
          <a:ln w="9525">
            <a:noFill/>
            <a:miter lim="800000"/>
            <a:headEnd/>
            <a:tailEnd/>
          </a:ln>
        </p:spPr>
      </p:pic>
      <p:sp>
        <p:nvSpPr>
          <p:cNvPr id="4" name="Title 5"/>
          <p:cNvSpPr txBox="1">
            <a:spLocks/>
          </p:cNvSpPr>
          <p:nvPr/>
        </p:nvSpPr>
        <p:spPr>
          <a:xfrm>
            <a:off x="0" y="5791200"/>
            <a:ext cx="9144000" cy="507206"/>
          </a:xfrm>
          <a:prstGeom prst="rect">
            <a:avLst/>
          </a:prstGeom>
          <a:solidFill>
            <a:srgbClr val="33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4291" tIns="32146" rIns="64291" bIns="32146" anchor="ctr">
            <a:normAutofit/>
            <a:scene3d>
              <a:camera prst="orthographicFront"/>
              <a:lightRig rig="soft" dir="t">
                <a:rot lat="0" lon="0" rev="16800000"/>
              </a:lightRig>
            </a:scene3d>
            <a:sp3d prstMaterial="softEdge">
              <a:bevelT w="38100" h="38100"/>
            </a:sp3d>
          </a:bodyPr>
          <a:lstStyle/>
          <a:p>
            <a:pPr algn="r" fontAlgn="auto">
              <a:spcAft>
                <a:spcPts val="0"/>
              </a:spcAft>
              <a:defRPr/>
            </a:pPr>
            <a:r>
              <a:rPr lang="en-US" sz="2400" b="1" dirty="0" err="1">
                <a:ln w="6350">
                  <a:noFill/>
                </a:ln>
                <a:latin typeface="Cambria" pitchFamily="18" charset="0"/>
                <a:ea typeface="+mj-ea"/>
                <a:cs typeface="+mj-cs"/>
              </a:rPr>
              <a:t>Copperview</a:t>
            </a:r>
            <a:r>
              <a:rPr lang="en-US" sz="2400" b="1" dirty="0">
                <a:ln w="6350">
                  <a:noFill/>
                </a:ln>
                <a:latin typeface="Cambria" pitchFamily="18" charset="0"/>
                <a:ea typeface="+mj-ea"/>
                <a:cs typeface="+mj-cs"/>
              </a:rPr>
              <a:t> Elementary</a:t>
            </a:r>
            <a:endParaRPr lang="en-US" sz="2400" b="1" dirty="0">
              <a:ln w="6350">
                <a:noFill/>
              </a:ln>
              <a:latin typeface="Cambria" pitchFamily="18" charset="0"/>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275" y="1371600"/>
            <a:ext cx="8229600" cy="1828800"/>
          </a:xfrm>
        </p:spPr>
        <p:txBody>
          <a:bodyPr/>
          <a:lstStyle/>
          <a:p>
            <a:pPr fontAlgn="auto">
              <a:spcAft>
                <a:spcPts val="0"/>
              </a:spcAft>
              <a:defRPr/>
            </a:pPr>
            <a:endParaRPr lang="en-US"/>
          </a:p>
        </p:txBody>
      </p:sp>
      <p:sp>
        <p:nvSpPr>
          <p:cNvPr id="24578" name="Subtitle 2"/>
          <p:cNvSpPr>
            <a:spLocks noGrp="1"/>
          </p:cNvSpPr>
          <p:nvPr>
            <p:ph type="subTitle" idx="1"/>
          </p:nvPr>
        </p:nvSpPr>
        <p:spPr>
          <a:xfrm>
            <a:off x="1371600" y="3332163"/>
            <a:ext cx="6400800" cy="1752600"/>
          </a:xfrm>
        </p:spPr>
        <p:txBody>
          <a:bodyPr/>
          <a:lstStyle/>
          <a:p>
            <a:endParaRPr lang="en-US" smtClean="0"/>
          </a:p>
        </p:txBody>
      </p:sp>
      <p:pic>
        <p:nvPicPr>
          <p:cNvPr id="24579" name="Picture 3" descr="Publication2.jpg"/>
          <p:cNvPicPr>
            <a:picLocks noChangeAspect="1"/>
          </p:cNvPicPr>
          <p:nvPr/>
        </p:nvPicPr>
        <p:blipFill>
          <a:blip r:embed="rId2"/>
          <a:srcRect/>
          <a:stretch>
            <a:fillRect/>
          </a:stretch>
        </p:blipFill>
        <p:spPr bwMode="auto">
          <a:xfrm>
            <a:off x="-990600" y="-973138"/>
            <a:ext cx="10134600" cy="7831138"/>
          </a:xfrm>
          <a:prstGeom prst="rect">
            <a:avLst/>
          </a:prstGeom>
          <a:noFill/>
          <a:ln w="9525">
            <a:noFill/>
            <a:miter lim="800000"/>
            <a:headEnd/>
            <a:tailEnd/>
          </a:ln>
        </p:spPr>
      </p:pic>
      <p:sp>
        <p:nvSpPr>
          <p:cNvPr id="6" name="TextBox 5"/>
          <p:cNvSpPr txBox="1"/>
          <p:nvPr/>
        </p:nvSpPr>
        <p:spPr>
          <a:xfrm>
            <a:off x="762000" y="5943600"/>
            <a:ext cx="7391400" cy="381000"/>
          </a:xfrm>
          <a:prstGeom prst="rect">
            <a:avLst/>
          </a:prstGeom>
          <a:noFill/>
        </p:spPr>
        <p:txBody>
          <a:bodyPr>
            <a:spAutoFit/>
          </a:bodyPr>
          <a:lstStyle/>
          <a:p>
            <a:pPr algn="ctr" fontAlgn="auto">
              <a:spcBef>
                <a:spcPts val="0"/>
              </a:spcBef>
              <a:spcAft>
                <a:spcPts val="0"/>
              </a:spcAft>
              <a:defRPr/>
            </a:pPr>
            <a:r>
              <a:rPr lang="en-US" spc="600" dirty="0">
                <a:solidFill>
                  <a:schemeClr val="bg1"/>
                </a:solidFill>
                <a:effectLst>
                  <a:outerShdw blurRad="38100" dist="38100" dir="2700000" algn="tl">
                    <a:srgbClr val="000000">
                      <a:alpha val="43137"/>
                    </a:srgbClr>
                  </a:outerShdw>
                </a:effectLst>
                <a:latin typeface="+mn-lt"/>
              </a:rPr>
              <a:t>College and Career Ready</a:t>
            </a:r>
            <a:endParaRPr lang="en-US" spc="600" dirty="0">
              <a:solidFill>
                <a:schemeClr val="bg1"/>
              </a:solidFill>
              <a:effectLst>
                <a:outerShdw blurRad="38100" dist="38100" dir="2700000" algn="tl">
                  <a:srgbClr val="000000">
                    <a:alpha val="43137"/>
                  </a:srgbClr>
                </a:outerShdw>
              </a:effectLst>
              <a:latin typeface="+mn-lt"/>
            </a:endParaRPr>
          </a:p>
        </p:txBody>
      </p:sp>
      <p:pic>
        <p:nvPicPr>
          <p:cNvPr id="24581" name="Picture 7" descr="logo_site.jpg"/>
          <p:cNvPicPr>
            <a:picLocks noChangeAspect="1"/>
          </p:cNvPicPr>
          <p:nvPr/>
        </p:nvPicPr>
        <p:blipFill>
          <a:blip r:embed="rId3"/>
          <a:srcRect/>
          <a:stretch>
            <a:fillRect/>
          </a:stretch>
        </p:blipFill>
        <p:spPr bwMode="auto">
          <a:xfrm>
            <a:off x="-63500" y="825500"/>
            <a:ext cx="4567238"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526</TotalTime>
  <Words>447</Words>
  <Application>Microsoft Office PowerPoint</Application>
  <PresentationFormat>On-screen Show (4:3)</PresentationFormat>
  <Paragraphs>32</Paragraphs>
  <Slides>9</Slides>
  <Notes>5</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9</vt:i4>
      </vt:variant>
    </vt:vector>
  </HeadingPairs>
  <TitlesOfParts>
    <vt:vector size="18" baseType="lpstr">
      <vt:lpstr>Book Antiqua</vt:lpstr>
      <vt:lpstr>Arial</vt:lpstr>
      <vt:lpstr>Lucida Sans</vt:lpstr>
      <vt:lpstr>Wingdings 2</vt:lpstr>
      <vt:lpstr>Wingdings</vt:lpstr>
      <vt:lpstr>Wingdings 3</vt:lpstr>
      <vt:lpstr>Calibri</vt:lpstr>
      <vt:lpstr>Cambria</vt:lpstr>
      <vt:lpstr>Apex</vt:lpstr>
      <vt:lpstr>Slide 1</vt:lpstr>
      <vt:lpstr>Slide 2</vt:lpstr>
      <vt:lpstr>Slide 3</vt:lpstr>
      <vt:lpstr>Slide 4</vt:lpstr>
      <vt:lpstr>Slide 5</vt:lpstr>
      <vt:lpstr>Slide 6</vt:lpstr>
      <vt:lpstr>Slide 7</vt:lpstr>
      <vt:lpstr>Slide 8</vt:lpstr>
      <vt:lpstr>Slide 9</vt:lpstr>
    </vt:vector>
  </TitlesOfParts>
  <Company>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Steve Kroes</cp:lastModifiedBy>
  <cp:revision>22</cp:revision>
  <dcterms:created xsi:type="dcterms:W3CDTF">2011-09-28T21:17:21Z</dcterms:created>
  <dcterms:modified xsi:type="dcterms:W3CDTF">2011-10-11T22:06:55Z</dcterms:modified>
</cp:coreProperties>
</file>