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1" r:id="rId2"/>
    <p:sldId id="333" r:id="rId3"/>
    <p:sldId id="372" r:id="rId4"/>
    <p:sldId id="371" r:id="rId5"/>
    <p:sldId id="404" r:id="rId6"/>
    <p:sldId id="405" r:id="rId7"/>
    <p:sldId id="403" r:id="rId8"/>
    <p:sldId id="399" r:id="rId9"/>
    <p:sldId id="409" r:id="rId10"/>
    <p:sldId id="402" r:id="rId11"/>
    <p:sldId id="387" r:id="rId12"/>
    <p:sldId id="389" r:id="rId13"/>
    <p:sldId id="391" r:id="rId14"/>
    <p:sldId id="395" r:id="rId15"/>
    <p:sldId id="397" r:id="rId16"/>
    <p:sldId id="410" r:id="rId17"/>
  </p:sldIdLst>
  <p:sldSz cx="9144000" cy="6858000" type="screen4x3"/>
  <p:notesSz cx="92202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jmott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F0"/>
    <a:srgbClr val="99CCFF"/>
    <a:srgbClr val="003399"/>
    <a:srgbClr val="0033CC"/>
    <a:srgbClr val="4A94FF"/>
    <a:srgbClr val="00449E"/>
    <a:srgbClr val="3683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9623" autoAdjust="0"/>
    <p:restoredTop sz="87372" autoAdjust="0"/>
  </p:normalViewPr>
  <p:slideViewPr>
    <p:cSldViewPr>
      <p:cViewPr varScale="1">
        <p:scale>
          <a:sx n="93" d="100"/>
          <a:sy n="93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notesViewPr>
    <p:cSldViewPr>
      <p:cViewPr varScale="1">
        <p:scale>
          <a:sx n="110" d="100"/>
          <a:sy n="110" d="100"/>
        </p:scale>
        <p:origin x="-1704" y="-78"/>
      </p:cViewPr>
      <p:guideLst>
        <p:guide orient="horz" pos="2184"/>
        <p:guide pos="29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>
        <c:manualLayout>
          <c:layoutTarget val="inner"/>
          <c:xMode val="edge"/>
          <c:yMode val="edge"/>
          <c:x val="1.6666666666666784E-2"/>
          <c:y val="1.2500000000000068E-2"/>
          <c:w val="0.96944444444444777"/>
          <c:h val="0.9541666666666665"/>
        </c:manualLayout>
      </c:layout>
      <c:bubbleChart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dLbls>
            <c:dLblPos val="b"/>
            <c:showBubbleSize val="1"/>
          </c:dLbls>
          <c:xVal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2.2000000000000002</c:v>
                </c:pt>
                <c:pt idx="2">
                  <c:v>4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7.7</c:v>
                </c:pt>
                <c:pt idx="1">
                  <c:v>14.3</c:v>
                </c:pt>
                <c:pt idx="2">
                  <c:v>37.9</c:v>
                </c:pt>
              </c:numCache>
            </c:numRef>
          </c:bubbleSize>
          <c:bubble3D val="1"/>
        </c:ser>
        <c:bubbleScale val="300"/>
        <c:axId val="44141568"/>
        <c:axId val="52755072"/>
      </c:bubbleChart>
      <c:valAx>
        <c:axId val="44141568"/>
        <c:scaling>
          <c:orientation val="minMax"/>
          <c:max val="6"/>
          <c:min val="0"/>
        </c:scaling>
        <c:delete val="1"/>
        <c:axPos val="b"/>
        <c:numFmt formatCode="General" sourceLinked="1"/>
        <c:tickLblPos val="none"/>
        <c:crossAx val="52755072"/>
        <c:crosses val="autoZero"/>
        <c:crossBetween val="midCat"/>
      </c:valAx>
      <c:valAx>
        <c:axId val="52755072"/>
        <c:scaling>
          <c:orientation val="minMax"/>
        </c:scaling>
        <c:delete val="1"/>
        <c:axPos val="l"/>
        <c:numFmt formatCode="General" sourceLinked="1"/>
        <c:tickLblPos val="none"/>
        <c:crossAx val="44141568"/>
        <c:crosses val="autoZero"/>
        <c:crossBetween val="midCat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12T17:18:26.472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875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545B6D24-144E-4A47-A51C-256595859F7C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875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15FC55A8-B4DC-40F7-9649-027A14668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463" y="0"/>
            <a:ext cx="39957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725" y="3294063"/>
            <a:ext cx="67627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8125"/>
            <a:ext cx="39957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463" y="6588125"/>
            <a:ext cx="39957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56614DD6-C837-40B8-B5E3-DEC5C630D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EE968-0464-49B5-A1F6-E93A6868A2BA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The Medicaid share of the Utah General Fund has nearly doubled in the last ten years.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New enrollment in Medicaid associated with the Affordable Care Act will add at least 110,000 new individuals to the rolls, an increase of 52% over current enrollment. 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Projections suggest new enrollment will cost the state $834.1 million over the next ten years.</a:t>
            </a:r>
          </a:p>
          <a:p>
            <a:endParaRPr lang="en-US" smtClean="0">
              <a:latin typeface="Times" pitchFamily="18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0EDD5-20C1-46FD-A35B-09CAD0F9A790}" type="slidenum">
              <a:rPr lang="en-US" smtClean="0">
                <a:latin typeface="Times" pitchFamily="18" charset="0"/>
              </a:rPr>
              <a:pPr/>
              <a:t>3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For Intermountain Healthcare, the total premium has increased 108% over the same period.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A50A0-CE5B-4F6D-9FF8-99A4A22F5DCC}" type="slidenum">
              <a:rPr lang="en-US" smtClean="0">
                <a:latin typeface="Times" pitchFamily="18" charset="0"/>
              </a:rPr>
              <a:pPr/>
              <a:t>4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AD422-47E9-4EBC-A526-A25C93AEC07B}" type="slidenum">
              <a:rPr lang="en-US" smtClean="0">
                <a:latin typeface="Times" pitchFamily="18" charset="0"/>
              </a:rPr>
              <a:pPr/>
              <a:t>9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5224463" y="6588125"/>
            <a:ext cx="39957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BDE21D5-0B2B-41D2-A1B8-4C48F0E4F672}" type="slidenum">
              <a:rPr lang="en-US" sz="1200">
                <a:latin typeface="Times New Roman" pitchFamily="18" charset="0"/>
              </a:rPr>
              <a:pPr algn="r" eaLnBrk="0" hangingPunct="0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95237" name="Slide Number Placeholder 3"/>
          <p:cNvSpPr txBox="1">
            <a:spLocks noGrp="1"/>
          </p:cNvSpPr>
          <p:nvPr/>
        </p:nvSpPr>
        <p:spPr bwMode="auto">
          <a:xfrm>
            <a:off x="5224463" y="6588125"/>
            <a:ext cx="39957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3182258-DA3A-4DB1-BA79-C7830C466098}" type="slidenum">
              <a:rPr lang="en-US" sz="1200">
                <a:cs typeface="Times New Roman" pitchFamily="18" charset="0"/>
              </a:rPr>
              <a:pPr algn="r" eaLnBrk="0" hangingPunct="0"/>
              <a:t>9</a:t>
            </a:fld>
            <a:endParaRPr lang="en-US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600"/>
              </a:spcAft>
            </a:pPr>
            <a:endParaRPr lang="en-US" smtClean="0">
              <a:latin typeface="Adobe Garamond Pro" pitchFamily="18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B0115-71E8-4DE3-83FE-C10BD38F5287}" type="slidenum">
              <a:rPr lang="en-US" smtClean="0">
                <a:latin typeface="Times" pitchFamily="18" charset="0"/>
              </a:rPr>
              <a:pPr/>
              <a:t>15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BD524-FE0B-47DE-9946-B213524D9E54}" type="slidenum">
              <a:rPr lang="en-US" smtClean="0">
                <a:latin typeface="Times" pitchFamily="18" charset="0"/>
              </a:rPr>
              <a:pPr/>
              <a:t>16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00800" cy="1371600"/>
          </a:xfr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553200" cy="1143000"/>
          </a:xfrm>
        </p:spPr>
        <p:txBody>
          <a:bodyPr lIns="91440" tIns="45720"/>
          <a:lstStyle>
            <a:lvl1pPr marL="0" indent="0" algn="ctr">
              <a:lnSpc>
                <a:spcPct val="100000"/>
              </a:lnSpc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1" charset="0"/>
              </a:defRPr>
            </a:lvl1pPr>
          </a:lstStyle>
          <a:p>
            <a:pPr>
              <a:defRPr/>
            </a:pPr>
            <a:fld id="{EEF1B880-7075-4E24-8836-6AD30FD46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002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483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762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695700"/>
            <a:ext cx="762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800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7338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7338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2057400"/>
            <a:ext cx="7620000" cy="3124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7338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7338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62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Times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Times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Times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Times" pitchFamily="1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Verdana" pitchFamily="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Verdana" pitchFamily="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Verdana" pitchFamily="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65000"/>
        <a:defRPr sz="2400">
          <a:solidFill>
            <a:schemeClr val="tx2"/>
          </a:solidFill>
          <a:latin typeface="Verdana" pitchFamily="1" charset="0"/>
        </a:defRPr>
      </a:lvl9pPr>
    </p:titleStyle>
    <p:bodyStyle>
      <a:lvl1pPr marL="457200" indent="-457200" algn="l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accent2"/>
        </a:buClr>
        <a:buSzPct val="85000"/>
        <a:buFont typeface="Times" pitchFamily="18" charset="0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371600" indent="-457200" algn="l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828800" indent="-457200" algn="l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286000" indent="-457200" algn="l" rtl="0" eaLnBrk="0" fontAlgn="base" hangingPunct="0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743200" indent="-457200" algn="l" rtl="0" fontAlgn="base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" charset="0"/>
        <a:buChar char="•"/>
        <a:defRPr sz="2000">
          <a:solidFill>
            <a:schemeClr val="tx1"/>
          </a:solidFill>
          <a:latin typeface="+mn-lt"/>
        </a:defRPr>
      </a:lvl6pPr>
      <a:lvl7pPr marL="3200400" indent="-457200" algn="l" rtl="0" fontAlgn="base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" charset="0"/>
        <a:buChar char="•"/>
        <a:defRPr sz="2000">
          <a:solidFill>
            <a:schemeClr val="tx1"/>
          </a:solidFill>
          <a:latin typeface="+mn-lt"/>
        </a:defRPr>
      </a:lvl7pPr>
      <a:lvl8pPr marL="3657600" indent="-457200" algn="l" rtl="0" fontAlgn="base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" charset="0"/>
        <a:buChar char="•"/>
        <a:defRPr sz="2000">
          <a:solidFill>
            <a:schemeClr val="tx1"/>
          </a:solidFill>
          <a:latin typeface="+mn-lt"/>
        </a:defRPr>
      </a:lvl8pPr>
      <a:lvl9pPr marL="4114800" indent="-457200" algn="l" rtl="0" fontAlgn="base">
        <a:lnSpc>
          <a:spcPct val="85000"/>
        </a:lnSpc>
        <a:spcBef>
          <a:spcPct val="20000"/>
        </a:spcBef>
        <a:spcAft>
          <a:spcPct val="20000"/>
        </a:spcAft>
        <a:buClr>
          <a:schemeClr val="bg2"/>
        </a:buClr>
        <a:buSzPct val="85000"/>
        <a:buFont typeface="Times" pitchFamily="1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7400" y="152400"/>
            <a:ext cx="4876800" cy="3298825"/>
          </a:xfrm>
        </p:spPr>
        <p:txBody>
          <a:bodyPr/>
          <a:lstStyle/>
          <a:p>
            <a:pPr algn="ctr" eaLnBrk="1" hangingPunct="1"/>
            <a:r>
              <a:rPr lang="en-US" smtClean="0"/>
              <a:t>The Value Imperative:</a:t>
            </a:r>
            <a:br>
              <a:rPr lang="en-US" smtClean="0"/>
            </a:br>
            <a:r>
              <a:rPr lang="en-US" smtClean="0"/>
              <a:t>Meeting the Total Needs of The People of Utah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24200" y="5257800"/>
            <a:ext cx="3200400" cy="12192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marL="0" indent="0" algn="ctr" eaLnBrk="1" hangingPunct="1"/>
            <a:r>
              <a:rPr lang="en-US" smtClean="0">
                <a:solidFill>
                  <a:schemeClr val="tx1"/>
                </a:solidFill>
              </a:rPr>
              <a:t>Greg Poulsen</a:t>
            </a:r>
          </a:p>
          <a:p>
            <a:pPr marL="0" indent="0" algn="ctr" eaLnBrk="1" hangingPunct="1"/>
            <a:r>
              <a:rPr lang="en-US" sz="1800" smtClean="0">
                <a:solidFill>
                  <a:schemeClr val="tx1"/>
                </a:solidFill>
              </a:rPr>
              <a:t>Senior Vice President and </a:t>
            </a:r>
          </a:p>
          <a:p>
            <a:pPr marL="0" indent="0" algn="ctr" eaLnBrk="1" hangingPunct="1"/>
            <a:r>
              <a:rPr lang="en-US" sz="1800" smtClean="0">
                <a:solidFill>
                  <a:schemeClr val="tx1"/>
                </a:solidFill>
              </a:rPr>
              <a:t>Chief Strategy Officer</a:t>
            </a:r>
          </a:p>
        </p:txBody>
      </p:sp>
      <p:pic>
        <p:nvPicPr>
          <p:cNvPr id="19459" name="Picture 2" descr="C:\Documents and Settings\cogpouls\My Documents\My Pictures\Health Images\Osler\Nurse in ma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54022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With Fee-For-Service, We Get What We Pay For</a:t>
            </a:r>
          </a:p>
        </p:txBody>
      </p:sp>
      <p:sp>
        <p:nvSpPr>
          <p:cNvPr id="96258" name="TextBox 2"/>
          <p:cNvSpPr txBox="1">
            <a:spLocks noChangeArrowheads="1"/>
          </p:cNvSpPr>
          <p:nvPr/>
        </p:nvSpPr>
        <p:spPr bwMode="auto">
          <a:xfrm>
            <a:off x="1143000" y="2362200"/>
            <a:ext cx="6975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“Every system is perfectly designed to achieve the results it gets.”</a:t>
            </a:r>
          </a:p>
          <a:p>
            <a:pPr eaLnBrk="0" hangingPunct="0"/>
            <a:r>
              <a:rPr lang="en-US" sz="2000"/>
              <a:t>				W. Edwards Deming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1143000" y="3697288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“Fragmented care is designed to maximize </a:t>
            </a:r>
            <a:r>
              <a:rPr lang="en-US" sz="2000" i="1"/>
              <a:t>in</a:t>
            </a:r>
            <a:r>
              <a:rPr lang="en-US" sz="2000"/>
              <a:t>efficiency, and therefore, to maximize revenue.”</a:t>
            </a:r>
          </a:p>
          <a:p>
            <a:pPr eaLnBrk="0" hangingPunct="0"/>
            <a:r>
              <a:rPr lang="en-US" sz="2000"/>
              <a:t>				James Orlikoff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066800"/>
          <a:ext cx="8686800" cy="48466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495800"/>
                <a:gridCol w="914400"/>
                <a:gridCol w="1066798"/>
                <a:gridCol w="1066802"/>
                <a:gridCol w="1142998"/>
              </a:tblGrid>
              <a:tr h="59175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</a:rPr>
                        <a:t>Utah    Rank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</a:rPr>
                        <a:t>                      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</a:rPr>
                        <a:t>Utah        Rate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</a:rPr>
                        <a:t>National     Average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</a:rPr>
                        <a:t>Difference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3312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Healthcare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Cost Per Capita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</a:rPr>
                        <a:t>3972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</a:rPr>
                        <a:t>7026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</a:rPr>
                        <a:t>-43%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Percent Asthmatics with ER Visit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10.8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16.3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-34%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Medicare Admits per 100,000 Beneficiaries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3725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6291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-41%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Hospital Intensity Index (last 2 years)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0" marB="45720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0.504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-50%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Medicare 30 Day Hospital Readmission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13.6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17.5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-22%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Home Health Patients with Hosp. Admit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21.2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28.7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-26%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590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Percent Short-Stay Nursing Home with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</a:rPr>
                        <a:t>Hospital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Admit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13.2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20.8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-37%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Infant Mortality%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0.45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0.68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-34%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Mortality Amenable to Healthcare p 100,000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64.1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</a:rPr>
                        <a:t>89.9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</a:rPr>
                        <a:t>-29%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R="182880" marT="8878" marB="0" anchor="b">
                    <a:solidFill>
                      <a:schemeClr val="bg1">
                        <a:lumMod val="85000"/>
                        <a:alpha val="7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7349" name="Text Box 4"/>
          <p:cNvSpPr txBox="1">
            <a:spLocks noChangeArrowheads="1"/>
          </p:cNvSpPr>
          <p:nvPr/>
        </p:nvSpPr>
        <p:spPr bwMode="invGray">
          <a:xfrm>
            <a:off x="152400" y="61722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000">
                <a:latin typeface="Arial" charset="0"/>
              </a:rPr>
              <a:t>Source: The Commonwealth Fund.  </a:t>
            </a:r>
            <a:r>
              <a:rPr lang="en-US" sz="1000" i="1">
                <a:latin typeface="Arial" charset="0"/>
              </a:rPr>
              <a:t>Aiming Higher; State Scorecard  on Health System Performance, 2009</a:t>
            </a:r>
          </a:p>
        </p:txBody>
      </p:sp>
      <p:sp>
        <p:nvSpPr>
          <p:cNvPr id="9735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sz="3200" smtClean="0"/>
              <a:t>Does Utah / Intermountain have room to improve?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sz="3200" smtClean="0"/>
              <a:t>Coronary Artery Bypass Grafts per 1,000 Medicare Enrollees</a:t>
            </a:r>
          </a:p>
        </p:txBody>
      </p:sp>
      <p:pic>
        <p:nvPicPr>
          <p:cNvPr id="9830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238875"/>
            <a:ext cx="2505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09713"/>
            <a:ext cx="446722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384675" y="4233863"/>
            <a:ext cx="168275" cy="17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65600" y="4130675"/>
            <a:ext cx="168275" cy="179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54438" y="4022725"/>
            <a:ext cx="168275" cy="179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Spine Surgery per 1,000 Medicare Enrollees</a:t>
            </a:r>
          </a:p>
        </p:txBody>
      </p:sp>
      <p:sp>
        <p:nvSpPr>
          <p:cNvPr id="99330" name="TextBox 3"/>
          <p:cNvSpPr txBox="1">
            <a:spLocks noChangeArrowheads="1"/>
          </p:cNvSpPr>
          <p:nvPr/>
        </p:nvSpPr>
        <p:spPr bwMode="auto">
          <a:xfrm>
            <a:off x="6248400" y="6019800"/>
            <a:ext cx="2514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/>
              <a:t>Source: Dartmouth Atlas of Healthcare</a:t>
            </a:r>
          </a:p>
        </p:txBody>
      </p:sp>
      <p:pic>
        <p:nvPicPr>
          <p:cNvPr id="993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925" y="6400800"/>
            <a:ext cx="2505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76400"/>
            <a:ext cx="4800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11650" y="3452813"/>
            <a:ext cx="525463" cy="773112"/>
            <a:chOff x="4285672" y="3676072"/>
            <a:chExt cx="482596" cy="704272"/>
          </a:xfrm>
        </p:grpSpPr>
        <p:sp>
          <p:nvSpPr>
            <p:cNvPr id="6" name="Oval 5"/>
            <p:cNvSpPr/>
            <p:nvPr/>
          </p:nvSpPr>
          <p:spPr>
            <a:xfrm>
              <a:off x="4615178" y="4228499"/>
              <a:ext cx="153090" cy="1518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43992" y="3676072"/>
              <a:ext cx="151631" cy="1518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85672" y="4218376"/>
              <a:ext cx="153090" cy="1532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3000" smtClean="0"/>
              <a:t>Local Variation for Common Outpatient Procedures (Highest vs. Lowest County Along Wasatch Front)</a:t>
            </a:r>
          </a:p>
        </p:txBody>
      </p:sp>
      <p:graphicFrame>
        <p:nvGraphicFramePr>
          <p:cNvPr id="10035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1200" y="2006600"/>
          <a:ext cx="7721600" cy="3987800"/>
        </p:xfrm>
        <a:graphic>
          <a:graphicData uri="http://schemas.openxmlformats.org/presentationml/2006/ole">
            <p:oleObj spid="_x0000_s100354" r:id="rId3" imgW="7718205" imgH="3987130" progId="Excel.Chart.8">
              <p:embed/>
            </p:oleObj>
          </a:graphicData>
        </a:graphic>
      </p:graphicFrame>
      <p:sp>
        <p:nvSpPr>
          <p:cNvPr id="100355" name="TextBox 4"/>
          <p:cNvSpPr txBox="1">
            <a:spLocks noChangeArrowheads="1"/>
          </p:cNvSpPr>
          <p:nvPr/>
        </p:nvSpPr>
        <p:spPr bwMode="auto">
          <a:xfrm>
            <a:off x="76200" y="62484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>
                <a:latin typeface="Adobe Garamond Pro" pitchFamily="18" charset="0"/>
              </a:rPr>
              <a:t>Source: Utah Health Data Committee, </a:t>
            </a:r>
          </a:p>
          <a:p>
            <a:pPr eaLnBrk="0" hangingPunct="0"/>
            <a:r>
              <a:rPr lang="en-US" sz="800">
                <a:latin typeface="Adobe Garamond Pro" pitchFamily="18" charset="0"/>
              </a:rPr>
              <a:t>Based on County of Residence, Age Adjusted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Key Components of Shared Accountability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733800"/>
          </a:xfr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182880" tIns="182880" rIns="182880" bIns="274320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449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dobe Garamond Pro" pitchFamily="18" charset="0"/>
              </a:rPr>
              <a:t>Realign financial incentives for providers of healthcare – move from fee-for-service to pay for value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449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dobe Garamond Pro" pitchFamily="18" charset="0"/>
              </a:rPr>
              <a:t>Align incentives and information for members and patients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449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dobe Garamond Pro" pitchFamily="18" charset="0"/>
              </a:rPr>
              <a:t>Involve patients and members financially in health decisions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449E"/>
              </a:buClr>
              <a:buSzPct val="110000"/>
              <a:buFont typeface="Times" pitchFamily="1" charset="0"/>
              <a:buChar char="•"/>
              <a:defRPr/>
            </a:pPr>
            <a:r>
              <a:rPr lang="en-US" sz="2200" dirty="0" smtClean="0">
                <a:latin typeface="Adobe Garamond Pro" pitchFamily="18" charset="0"/>
              </a:rPr>
              <a:t>Provide information to help them work with their physician in making wise choices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449E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dobe Garamond Pro" pitchFamily="18" charset="0"/>
              </a:rPr>
              <a:t>Continue to refine patient care (Utah is the national leader)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4" descr="Sir William Os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3" y="0"/>
            <a:ext cx="93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2400"/>
            <a:ext cx="4648200" cy="33528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tIns="228600"/>
          <a:lstStyle/>
          <a:p>
            <a:pPr eaLnBrk="0" hangingPunct="0">
              <a:buSzPct val="65000"/>
              <a:defRPr/>
            </a:pPr>
            <a:endParaRPr lang="en-US" kern="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SzPct val="65000"/>
              <a:defRPr/>
            </a:pPr>
            <a:endParaRPr lang="en-US" kern="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SzPct val="65000"/>
              <a:defRPr/>
            </a:pPr>
            <a:endParaRPr lang="en-US" kern="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SzPct val="65000"/>
              <a:defRPr/>
            </a:pPr>
            <a:endParaRPr lang="en-US" kern="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SzPct val="65000"/>
              <a:defRPr/>
            </a:pPr>
            <a:endParaRPr lang="en-US" kern="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buSzPct val="65000"/>
              <a:defRPr/>
            </a:pPr>
            <a:r>
              <a:rPr lang="en-US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kern="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	Sir William Osler, 1893</a:t>
            </a:r>
            <a:endParaRPr lang="en-US" sz="2000" kern="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4648200" cy="3352800"/>
          </a:xfrm>
          <a:solidFill>
            <a:srgbClr val="000000">
              <a:alpha val="17000"/>
            </a:srgbClr>
          </a:solidFill>
        </p:spPr>
        <p:txBody>
          <a:bodyPr tIns="228600"/>
          <a:lstStyle/>
          <a:p>
            <a:pPr algn="l">
              <a:defRPr/>
            </a:pPr>
            <a:r>
              <a:rPr lang="en-US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“Medical care must be provided with utmost efficiency.  To do less is a disservice to those we treat, and an injustice to those we might have treated.”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	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406400" y="1244600"/>
          <a:ext cx="9245600" cy="61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4775" y="1601788"/>
            <a:ext cx="12969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Social </a:t>
            </a:r>
          </a:p>
          <a:p>
            <a:pPr algn="ctr" eaLnBrk="0" hangingPunct="0">
              <a:defRPr/>
            </a:pPr>
            <a:r>
              <a:rPr lang="en-US" dirty="0">
                <a:latin typeface="+mn-lt"/>
              </a:rPr>
              <a:t>Security</a:t>
            </a:r>
            <a:endParaRPr lang="en-US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3820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buSzPct val="65000"/>
              <a:defRPr/>
            </a:pPr>
            <a:r>
              <a:rPr lang="en-US" sz="3200" b="1" kern="0" dirty="0">
                <a:solidFill>
                  <a:srgbClr val="0051F0"/>
                </a:solidFill>
                <a:latin typeface="+mj-lt"/>
                <a:ea typeface="+mj-ea"/>
                <a:cs typeface="+mj-cs"/>
              </a:rPr>
              <a:t>Current Debt and Unfunded Federal Obligations by Category ($ Trillions)</a:t>
            </a:r>
            <a:endParaRPr lang="en-US" sz="3200" b="1" kern="0" dirty="0">
              <a:solidFill>
                <a:srgbClr val="0051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447800"/>
            <a:ext cx="1371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Total National Debt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600200"/>
            <a:ext cx="14525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Medicare</a:t>
            </a:r>
            <a:endParaRPr lang="en-US" dirty="0">
              <a:latin typeface="+mn-lt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781800" y="6400800"/>
            <a:ext cx="2362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/>
              <a:t>Source: Office of Management and Budget, May,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/>
          <a:srcRect l="43333" t="49690" r="32401" b="18762"/>
          <a:stretch>
            <a:fillRect/>
          </a:stretch>
        </p:blipFill>
        <p:spPr bwMode="auto">
          <a:xfrm>
            <a:off x="1066800" y="838200"/>
            <a:ext cx="70104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04800" y="192088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0051F0"/>
                </a:solidFill>
              </a:rPr>
              <a:t>The Effect of Medicaid Expansion on Utah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304800" y="62738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/>
              <a:t>Source: </a:t>
            </a:r>
            <a:r>
              <a:rPr lang="en-US" sz="800" i="1"/>
              <a:t>Initial Analysis of Federal Health Reform Legislation. Utah Department of Health. March 30, 2010. Available online at </a:t>
            </a:r>
          </a:p>
          <a:p>
            <a:pPr eaLnBrk="0" hangingPunct="0"/>
            <a:r>
              <a:rPr lang="en-US" sz="800"/>
              <a:t>http://www.ncsl.org/portals/1/documents/health/UDOH10-2010.pdf. 	</a:t>
            </a:r>
          </a:p>
          <a:p>
            <a:pPr eaLnBrk="0" hangingPunct="0"/>
            <a:r>
              <a:rPr lang="en-US" sz="800"/>
              <a:t>Source: </a:t>
            </a:r>
            <a:r>
              <a:rPr lang="en-US" sz="800" i="1"/>
              <a:t>Fiscal Year 2011 Budget Summary. Governor’s Office of Planning and Budget. May 2010. Available online at http://www.governor.state.ut.us/budget/Budget/Budget%20Summaries/FY%202012_SumBk.pdf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 l="15045" t="28618" r="9299" b="13126"/>
          <a:stretch>
            <a:fillRect/>
          </a:stretch>
        </p:blipFill>
        <p:spPr bwMode="auto">
          <a:xfrm>
            <a:off x="1371600" y="1066800"/>
            <a:ext cx="6629400" cy="43434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28600"/>
            <a:ext cx="8001000" cy="76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3200" b="1" kern="0" dirty="0">
                <a:solidFill>
                  <a:srgbClr val="0051F0"/>
                </a:solidFill>
                <a:latin typeface="+mj-lt"/>
                <a:ea typeface="+mj-ea"/>
                <a:cs typeface="+mj-cs"/>
              </a:rPr>
              <a:t>Commercial Health Insurance Premiums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533400" y="30163"/>
          <a:ext cx="8153400" cy="6599237"/>
        </p:xfrm>
        <a:graphic>
          <a:graphicData uri="http://schemas.openxmlformats.org/presentationml/2006/ole">
            <p:oleObj spid="_x0000_s90114" name="Image" r:id="rId3" imgW="9625397" imgH="8101587" progId="">
              <p:embed/>
            </p:oleObj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029200" y="1219200"/>
          <a:ext cx="1279525" cy="5308600"/>
        </p:xfrm>
        <a:graphic>
          <a:graphicData uri="http://schemas.openxmlformats.org/presentationml/2006/ole">
            <p:oleObj spid="_x0000_s90115" name="Image" r:id="rId4" imgW="3352381" imgH="13904762" progId="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6705600" y="1516063"/>
          <a:ext cx="2147888" cy="1531937"/>
        </p:xfrm>
        <a:graphic>
          <a:graphicData uri="http://schemas.openxmlformats.org/presentationml/2006/ole">
            <p:oleObj spid="_x0000_s90116" name="Image" r:id="rId5" imgW="3352381" imgH="13904762" progId="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705600" y="4648200"/>
          <a:ext cx="2152650" cy="1139825"/>
        </p:xfrm>
        <a:graphic>
          <a:graphicData uri="http://schemas.openxmlformats.org/presentationml/2006/ole">
            <p:oleObj spid="_x0000_s90117" name="Image" r:id="rId6" imgW="3352381" imgH="13904762" progId="">
              <p:embed/>
            </p:oleObj>
          </a:graphicData>
        </a:graphic>
      </p:graphicFrame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029200" y="1219200"/>
            <a:ext cx="1295400" cy="914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4A4A4A"/>
              </a:solidFill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5029200" y="5791200"/>
            <a:ext cx="1295400" cy="762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4A4A4A"/>
              </a:solidFill>
            </a:endParaRP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5029200" y="4625975"/>
            <a:ext cx="1665288" cy="11652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V="1">
            <a:off x="6324600" y="5791200"/>
            <a:ext cx="2514600" cy="762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6324600" y="1219200"/>
            <a:ext cx="25146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5029200" y="2133600"/>
            <a:ext cx="1655763" cy="92551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96200" y="30163"/>
            <a:ext cx="9906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D8CB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61206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extBox 2"/>
          <p:cNvSpPr txBox="1">
            <a:spLocks noChangeArrowheads="1"/>
          </p:cNvSpPr>
          <p:nvPr/>
        </p:nvSpPr>
        <p:spPr bwMode="auto">
          <a:xfrm>
            <a:off x="4953000" y="6396038"/>
            <a:ext cx="152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/>
              <a:t>1, 8, 12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1981200"/>
            <a:ext cx="5486400" cy="1570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“Ogden, Utah has the lowest medical care spending of $2,623; the highest spending MSA, Anderson, Indiana was nearly three times higher, at $7,231”</a:t>
            </a: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4332288" y="6435725"/>
            <a:ext cx="381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1141" name="TextBox 6"/>
          <p:cNvSpPr txBox="1">
            <a:spLocks noChangeArrowheads="1"/>
          </p:cNvSpPr>
          <p:nvPr/>
        </p:nvSpPr>
        <p:spPr bwMode="auto">
          <a:xfrm>
            <a:off x="431800" y="271463"/>
            <a:ext cx="840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Thompson Reuters: Geographic Variation in Spending Among the Commercially Insured,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 Cost and Benefit are not Linearly Related</a:t>
            </a:r>
          </a:p>
        </p:txBody>
      </p:sp>
      <p:grpSp>
        <p:nvGrpSpPr>
          <p:cNvPr id="92162" name="Group 12"/>
          <p:cNvGrpSpPr>
            <a:grpSpLocks/>
          </p:cNvGrpSpPr>
          <p:nvPr/>
        </p:nvGrpSpPr>
        <p:grpSpPr bwMode="auto">
          <a:xfrm>
            <a:off x="1149350" y="2381250"/>
            <a:ext cx="6851650" cy="3105150"/>
            <a:chOff x="987425" y="2381250"/>
            <a:chExt cx="6851650" cy="3105150"/>
          </a:xfrm>
        </p:grpSpPr>
        <p:sp>
          <p:nvSpPr>
            <p:cNvPr id="3" name="Freeform 2"/>
            <p:cNvSpPr/>
            <p:nvPr/>
          </p:nvSpPr>
          <p:spPr>
            <a:xfrm>
              <a:off x="987425" y="2714625"/>
              <a:ext cx="6718300" cy="2771775"/>
            </a:xfrm>
            <a:custGeom>
              <a:avLst/>
              <a:gdLst>
                <a:gd name="connsiteX0" fmla="*/ 0 w 5553075"/>
                <a:gd name="connsiteY0" fmla="*/ 2063750 h 2063750"/>
                <a:gd name="connsiteX1" fmla="*/ 2447925 w 5553075"/>
                <a:gd name="connsiteY1" fmla="*/ 282575 h 2063750"/>
                <a:gd name="connsiteX2" fmla="*/ 5553075 w 5553075"/>
                <a:gd name="connsiteY2" fmla="*/ 368300 h 2063750"/>
                <a:gd name="connsiteX0" fmla="*/ 0 w 5972175"/>
                <a:gd name="connsiteY0" fmla="*/ 2049462 h 2049462"/>
                <a:gd name="connsiteX1" fmla="*/ 2447925 w 5972175"/>
                <a:gd name="connsiteY1" fmla="*/ 268287 h 2049462"/>
                <a:gd name="connsiteX2" fmla="*/ 5972175 w 5972175"/>
                <a:gd name="connsiteY2" fmla="*/ 439737 h 2049462"/>
                <a:gd name="connsiteX0" fmla="*/ 0 w 5943600"/>
                <a:gd name="connsiteY0" fmla="*/ 2393950 h 2393950"/>
                <a:gd name="connsiteX1" fmla="*/ 2419350 w 5943600"/>
                <a:gd name="connsiteY1" fmla="*/ 317500 h 2393950"/>
                <a:gd name="connsiteX2" fmla="*/ 5943600 w 5943600"/>
                <a:gd name="connsiteY2" fmla="*/ 488950 h 2393950"/>
                <a:gd name="connsiteX0" fmla="*/ 0 w 6476999"/>
                <a:gd name="connsiteY0" fmla="*/ 2381250 h 2381250"/>
                <a:gd name="connsiteX1" fmla="*/ 2419350 w 6476999"/>
                <a:gd name="connsiteY1" fmla="*/ 304800 h 2381250"/>
                <a:gd name="connsiteX2" fmla="*/ 6476999 w 6476999"/>
                <a:gd name="connsiteY2" fmla="*/ 552450 h 2381250"/>
                <a:gd name="connsiteX0" fmla="*/ 0 w 6476999"/>
                <a:gd name="connsiteY0" fmla="*/ 2362200 h 2362200"/>
                <a:gd name="connsiteX1" fmla="*/ 2133599 w 6476999"/>
                <a:gd name="connsiteY1" fmla="*/ 304800 h 2362200"/>
                <a:gd name="connsiteX2" fmla="*/ 6476999 w 6476999"/>
                <a:gd name="connsiteY2" fmla="*/ 533400 h 2362200"/>
                <a:gd name="connsiteX0" fmla="*/ 355601 w 6832600"/>
                <a:gd name="connsiteY0" fmla="*/ 2362200 h 2705100"/>
                <a:gd name="connsiteX1" fmla="*/ 355600 w 6832600"/>
                <a:gd name="connsiteY1" fmla="*/ 2362200 h 2705100"/>
                <a:gd name="connsiteX2" fmla="*/ 2489200 w 6832600"/>
                <a:gd name="connsiteY2" fmla="*/ 304800 h 2705100"/>
                <a:gd name="connsiteX3" fmla="*/ 6832600 w 6832600"/>
                <a:gd name="connsiteY3" fmla="*/ 533400 h 2705100"/>
                <a:gd name="connsiteX0" fmla="*/ 241301 w 6718300"/>
                <a:gd name="connsiteY0" fmla="*/ 2362200 h 2771775"/>
                <a:gd name="connsiteX1" fmla="*/ 241300 w 6718300"/>
                <a:gd name="connsiteY1" fmla="*/ 2362200 h 2771775"/>
                <a:gd name="connsiteX2" fmla="*/ 2374900 w 6718300"/>
                <a:gd name="connsiteY2" fmla="*/ 304800 h 2771775"/>
                <a:gd name="connsiteX3" fmla="*/ 6718300 w 6718300"/>
                <a:gd name="connsiteY3" fmla="*/ 533400 h 2771775"/>
                <a:gd name="connsiteX0" fmla="*/ 241301 w 6718300"/>
                <a:gd name="connsiteY0" fmla="*/ 2362200 h 2771775"/>
                <a:gd name="connsiteX1" fmla="*/ 241300 w 6718300"/>
                <a:gd name="connsiteY1" fmla="*/ 2362200 h 2771775"/>
                <a:gd name="connsiteX2" fmla="*/ 2374900 w 6718300"/>
                <a:gd name="connsiteY2" fmla="*/ 304800 h 2771775"/>
                <a:gd name="connsiteX3" fmla="*/ 6718300 w 6718300"/>
                <a:gd name="connsiteY3" fmla="*/ 533400 h 277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8300" h="2771775">
                  <a:moveTo>
                    <a:pt x="241301" y="2362200"/>
                  </a:moveTo>
                  <a:cubicBezTo>
                    <a:pt x="241301" y="2360613"/>
                    <a:pt x="0" y="2771775"/>
                    <a:pt x="241300" y="2362200"/>
                  </a:cubicBezTo>
                  <a:cubicBezTo>
                    <a:pt x="587375" y="1752600"/>
                    <a:pt x="1295400" y="609600"/>
                    <a:pt x="2374900" y="304800"/>
                  </a:cubicBezTo>
                  <a:cubicBezTo>
                    <a:pt x="3454400" y="0"/>
                    <a:pt x="6076950" y="477837"/>
                    <a:pt x="6718300" y="53340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123950" y="2381250"/>
              <a:ext cx="0" cy="2895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33475" y="5267325"/>
              <a:ext cx="6705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63" name="TextBox 13"/>
          <p:cNvSpPr txBox="1">
            <a:spLocks noChangeArrowheads="1"/>
          </p:cNvSpPr>
          <p:nvPr/>
        </p:nvSpPr>
        <p:spPr bwMode="auto">
          <a:xfrm>
            <a:off x="304800" y="32766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Health Benefit*</a:t>
            </a:r>
          </a:p>
        </p:txBody>
      </p:sp>
      <p:sp>
        <p:nvSpPr>
          <p:cNvPr id="92164" name="TextBox 14"/>
          <p:cNvSpPr txBox="1">
            <a:spLocks noChangeArrowheads="1"/>
          </p:cNvSpPr>
          <p:nvPr/>
        </p:nvSpPr>
        <p:spPr bwMode="auto">
          <a:xfrm>
            <a:off x="4343400" y="5257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Cost</a:t>
            </a:r>
          </a:p>
        </p:txBody>
      </p:sp>
      <p:sp>
        <p:nvSpPr>
          <p:cNvPr id="92165" name="TextBox 15"/>
          <p:cNvSpPr txBox="1">
            <a:spLocks noChangeArrowheads="1"/>
          </p:cNvSpPr>
          <p:nvPr/>
        </p:nvSpPr>
        <p:spPr bwMode="auto">
          <a:xfrm>
            <a:off x="687388" y="5410200"/>
            <a:ext cx="2589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*”Adding years to life and life to years”</a:t>
            </a:r>
          </a:p>
        </p:txBody>
      </p:sp>
      <p:sp>
        <p:nvSpPr>
          <p:cNvPr id="92166" name="TextBox 16"/>
          <p:cNvSpPr txBox="1">
            <a:spLocks noChangeArrowheads="1"/>
          </p:cNvSpPr>
          <p:nvPr/>
        </p:nvSpPr>
        <p:spPr bwMode="auto">
          <a:xfrm>
            <a:off x="5913438" y="6459538"/>
            <a:ext cx="2544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From Alain Enthoven and Avedis Donabedian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More is Less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2743200" y="25908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93188" name="Picture 6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762000"/>
            <a:ext cx="7185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Oval 2"/>
          <p:cNvSpPr>
            <a:spLocks noChangeArrowheads="1"/>
          </p:cNvSpPr>
          <p:nvPr/>
        </p:nvSpPr>
        <p:spPr bwMode="blackWhite">
          <a:xfrm>
            <a:off x="1524000" y="2209800"/>
            <a:ext cx="2514600" cy="2514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Diabetes: A Medical Example Of “Quality Waste” (New York State)</a:t>
            </a:r>
          </a:p>
        </p:txBody>
      </p:sp>
      <p:sp>
        <p:nvSpPr>
          <p:cNvPr id="94211" name="TextBox 4"/>
          <p:cNvSpPr txBox="1">
            <a:spLocks noChangeArrowheads="1"/>
          </p:cNvSpPr>
          <p:nvPr/>
        </p:nvSpPr>
        <p:spPr bwMode="auto">
          <a:xfrm>
            <a:off x="1676400" y="2638425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cs typeface="Times New Roman" pitchFamily="18" charset="0"/>
              </a:rPr>
              <a:t>Diabetes</a:t>
            </a:r>
          </a:p>
          <a:p>
            <a:pPr algn="ctr" eaLnBrk="0" hangingPunct="0"/>
            <a:r>
              <a:rPr lang="en-US">
                <a:cs typeface="Times New Roman" pitchFamily="18" charset="0"/>
              </a:rPr>
              <a:t>Relevant Services</a:t>
            </a:r>
          </a:p>
          <a:p>
            <a:pPr algn="ctr" eaLnBrk="0" hangingPunct="0"/>
            <a:r>
              <a:rPr lang="en-US">
                <a:cs typeface="Times New Roman" pitchFamily="18" charset="0"/>
              </a:rPr>
              <a:t>$1.32 billion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670300" y="1219200"/>
            <a:ext cx="3492500" cy="1981200"/>
            <a:chOff x="4127545" y="990600"/>
            <a:chExt cx="3492455" cy="1981200"/>
          </a:xfrm>
        </p:grpSpPr>
        <p:sp>
          <p:nvSpPr>
            <p:cNvPr id="94217" name="Oval 15"/>
            <p:cNvSpPr>
              <a:spLocks noChangeArrowheads="1"/>
            </p:cNvSpPr>
            <p:nvPr/>
          </p:nvSpPr>
          <p:spPr bwMode="blackWhite">
            <a:xfrm>
              <a:off x="5562600" y="990600"/>
              <a:ext cx="2057400" cy="1981200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218" name="Text Box 16"/>
            <p:cNvSpPr txBox="1">
              <a:spLocks noChangeArrowheads="1"/>
            </p:cNvSpPr>
            <p:nvPr/>
          </p:nvSpPr>
          <p:spPr bwMode="auto">
            <a:xfrm>
              <a:off x="5689600" y="1346200"/>
              <a:ext cx="18288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bg1"/>
                  </a:solidFill>
                </a:rPr>
                <a:t>Potentially Avoidable Complications:</a:t>
              </a:r>
            </a:p>
            <a:p>
              <a:pPr algn="ctr" eaLnBrk="0" hangingPunct="0"/>
              <a:r>
                <a:rPr lang="en-US" sz="1800">
                  <a:solidFill>
                    <a:schemeClr val="bg1"/>
                  </a:solidFill>
                </a:rPr>
                <a:t>$813 million</a:t>
              </a:r>
            </a:p>
          </p:txBody>
        </p:sp>
        <p:cxnSp>
          <p:nvCxnSpPr>
            <p:cNvPr id="94219" name="AutoShape 18"/>
            <p:cNvCxnSpPr>
              <a:cxnSpLocks noChangeShapeType="1"/>
              <a:stCxn id="94209" idx="7"/>
              <a:endCxn id="94217" idx="2"/>
            </p:cNvCxnSpPr>
            <p:nvPr/>
          </p:nvCxnSpPr>
          <p:spPr bwMode="auto">
            <a:xfrm flipV="1">
              <a:off x="4127545" y="1981200"/>
              <a:ext cx="1435055" cy="292054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670300" y="3962400"/>
            <a:ext cx="3340100" cy="1600200"/>
            <a:chOff x="4127545" y="3733800"/>
            <a:chExt cx="3340055" cy="1600200"/>
          </a:xfrm>
        </p:grpSpPr>
        <p:sp>
          <p:nvSpPr>
            <p:cNvPr id="94214" name="Oval 14"/>
            <p:cNvSpPr>
              <a:spLocks noChangeArrowheads="1"/>
            </p:cNvSpPr>
            <p:nvPr/>
          </p:nvSpPr>
          <p:spPr bwMode="blackWhite">
            <a:xfrm>
              <a:off x="5715000" y="3733800"/>
              <a:ext cx="1752600" cy="16002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215" name="Text Box 17"/>
            <p:cNvSpPr txBox="1">
              <a:spLocks noChangeArrowheads="1"/>
            </p:cNvSpPr>
            <p:nvPr/>
          </p:nvSpPr>
          <p:spPr bwMode="auto">
            <a:xfrm>
              <a:off x="5816600" y="4067175"/>
              <a:ext cx="1524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bg1"/>
                  </a:solidFill>
                </a:rPr>
                <a:t>Appropriate services:</a:t>
              </a:r>
            </a:p>
            <a:p>
              <a:pPr algn="ctr" eaLnBrk="0" hangingPunct="0"/>
              <a:r>
                <a:rPr lang="en-US" sz="1800">
                  <a:solidFill>
                    <a:schemeClr val="bg1"/>
                  </a:solidFill>
                </a:rPr>
                <a:t>$515 million</a:t>
              </a:r>
            </a:p>
          </p:txBody>
        </p:sp>
        <p:cxnSp>
          <p:nvCxnSpPr>
            <p:cNvPr id="94216" name="AutoShape 19"/>
            <p:cNvCxnSpPr>
              <a:cxnSpLocks noChangeShapeType="1"/>
              <a:stCxn id="94209" idx="5"/>
              <a:endCxn id="94214" idx="2"/>
            </p:cNvCxnSpPr>
            <p:nvPr/>
          </p:nvCxnSpPr>
          <p:spPr bwMode="auto">
            <a:xfrm>
              <a:off x="4127545" y="4051346"/>
              <a:ext cx="1587455" cy="482554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F246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542</Words>
  <Application>Microsoft Office PowerPoint</Application>
  <PresentationFormat>On-screen Show (4:3)</PresentationFormat>
  <Paragraphs>121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Times</vt:lpstr>
      <vt:lpstr>Arial</vt:lpstr>
      <vt:lpstr>Times New Roman</vt:lpstr>
      <vt:lpstr>Calibri</vt:lpstr>
      <vt:lpstr>Adobe Garamond Pro</vt:lpstr>
      <vt:lpstr>Blank Presentation</vt:lpstr>
      <vt:lpstr>Blank Presentation</vt:lpstr>
      <vt:lpstr>Image</vt:lpstr>
      <vt:lpstr>Microsoft Excel Chart</vt:lpstr>
      <vt:lpstr>The Value Imperative: Meeting the Total Needs of The People of Utah</vt:lpstr>
      <vt:lpstr>Slide 2</vt:lpstr>
      <vt:lpstr>Slide 3</vt:lpstr>
      <vt:lpstr>Slide 4</vt:lpstr>
      <vt:lpstr>Slide 5</vt:lpstr>
      <vt:lpstr>Slide 6</vt:lpstr>
      <vt:lpstr>Healthcare Cost and Benefit are not Linearly Related</vt:lpstr>
      <vt:lpstr>When More is Less</vt:lpstr>
      <vt:lpstr>Diabetes: A Medical Example Of “Quality Waste” (New York State)</vt:lpstr>
      <vt:lpstr>With Fee-For-Service, We Get What We Pay For</vt:lpstr>
      <vt:lpstr>Does Utah / Intermountain have room to improve?</vt:lpstr>
      <vt:lpstr>Coronary Artery Bypass Grafts per 1,000 Medicare Enrollees</vt:lpstr>
      <vt:lpstr>Spine Surgery per 1,000 Medicare Enrollees</vt:lpstr>
      <vt:lpstr>Local Variation for Common Outpatient Procedures (Highest vs. Lowest County Along Wasatch Front)</vt:lpstr>
      <vt:lpstr>Key Components of Shared Accountability</vt:lpstr>
      <vt:lpstr>“Medical care must be provided with utmost efficiency.  To do less is a disservice to those we treat, and an injustice to those we might have treated.”   </vt:lpstr>
    </vt:vector>
  </TitlesOfParts>
  <Company>ridgeline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wingert</dc:creator>
  <cp:lastModifiedBy>Steve Kroes</cp:lastModifiedBy>
  <cp:revision>240</cp:revision>
  <cp:lastPrinted>2006-02-07T00:06:01Z</cp:lastPrinted>
  <dcterms:created xsi:type="dcterms:W3CDTF">2006-01-18T20:26:01Z</dcterms:created>
  <dcterms:modified xsi:type="dcterms:W3CDTF">2011-10-10T23:37:03Z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">
    <vt:lpwstr/>
  </property>
</Properties>
</file>