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1126" r:id="rId2"/>
    <p:sldId id="1306" r:id="rId3"/>
    <p:sldId id="1275" r:id="rId4"/>
    <p:sldId id="1276" r:id="rId5"/>
    <p:sldId id="1277" r:id="rId6"/>
    <p:sldId id="1307" r:id="rId7"/>
    <p:sldId id="1291" r:id="rId8"/>
    <p:sldId id="1308" r:id="rId9"/>
    <p:sldId id="1309" r:id="rId10"/>
    <p:sldId id="1324" r:id="rId11"/>
    <p:sldId id="1327" r:id="rId12"/>
    <p:sldId id="1310" r:id="rId13"/>
    <p:sldId id="1212" r:id="rId14"/>
    <p:sldId id="1311" r:id="rId15"/>
    <p:sldId id="1312" r:id="rId16"/>
    <p:sldId id="1315" r:id="rId17"/>
    <p:sldId id="1255" r:id="rId18"/>
    <p:sldId id="1256" r:id="rId19"/>
    <p:sldId id="1257" r:id="rId20"/>
    <p:sldId id="1239" r:id="rId21"/>
    <p:sldId id="1313" r:id="rId22"/>
    <p:sldId id="1289" r:id="rId23"/>
    <p:sldId id="1272" r:id="rId24"/>
    <p:sldId id="1299" r:id="rId25"/>
    <p:sldId id="1263" r:id="rId26"/>
    <p:sldId id="1323" r:id="rId27"/>
    <p:sldId id="1339" r:id="rId28"/>
    <p:sldId id="1329" r:id="rId29"/>
    <p:sldId id="1344" r:id="rId30"/>
  </p:sldIdLst>
  <p:sldSz cx="9144000" cy="6858000" type="screen4x3"/>
  <p:notesSz cx="6934200" cy="92329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 Hutches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000000"/>
    <a:srgbClr val="FDEEC7"/>
    <a:srgbClr val="FDF9BF"/>
    <a:srgbClr val="FFFF00"/>
    <a:srgbClr val="DDDDDD"/>
    <a:srgbClr val="B2B2B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2" autoAdjust="0"/>
    <p:restoredTop sz="79012" autoAdjust="0"/>
  </p:normalViewPr>
  <p:slideViewPr>
    <p:cSldViewPr snapToObjects="1">
      <p:cViewPr varScale="1">
        <p:scale>
          <a:sx n="84" d="100"/>
          <a:sy n="84" d="100"/>
        </p:scale>
        <p:origin x="-390" y="-1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04" y="-96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pperson\Desktop\brochure_stat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pperson\Desktop\brochure_stat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Population</a:t>
            </a:r>
            <a:r>
              <a:rPr lang="en-US" baseline="0" dirty="0"/>
              <a:t> </a:t>
            </a:r>
            <a:r>
              <a:rPr lang="en-US" baseline="0" dirty="0" smtClean="0"/>
              <a:t>Growth –</a:t>
            </a:r>
          </a:p>
          <a:p>
            <a:pPr>
              <a:defRPr/>
            </a:pP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baseline="0" dirty="0" smtClean="0"/>
              <a:t>Wasatch Front</a:t>
            </a:r>
            <a:endParaRPr lang="en-US" dirty="0"/>
          </a:p>
        </c:rich>
      </c:tx>
      <c:layout>
        <c:manualLayout>
          <c:xMode val="edge"/>
          <c:yMode val="edge"/>
          <c:x val="0.20341752926951537"/>
          <c:y val="3.7313432835820892E-2"/>
        </c:manualLayout>
      </c:layout>
      <c:overlay val="1"/>
    </c:title>
    <c:plotArea>
      <c:layout>
        <c:manualLayout>
          <c:layoutTarget val="inner"/>
          <c:xMode val="edge"/>
          <c:yMode val="edge"/>
          <c:x val="0.13423855023740044"/>
          <c:y val="3.832388255572549E-2"/>
          <c:w val="0.6213027514819075"/>
          <c:h val="0.82058971872918873"/>
        </c:manualLayout>
      </c:layout>
      <c:barChart>
        <c:barDir val="col"/>
        <c:grouping val="clustered"/>
        <c:ser>
          <c:idx val="0"/>
          <c:order val="0"/>
          <c:tx>
            <c:strRef>
              <c:f>Sheet1!$B$9</c:f>
              <c:strCache>
                <c:ptCount val="1"/>
                <c:pt idx="0">
                  <c:v>Davis, Salt Lake, Utah, Weber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Sheet1!$A$6:$A$7</c:f>
              <c:numCache>
                <c:formatCode>General</c:formatCode>
                <c:ptCount val="2"/>
                <c:pt idx="0">
                  <c:v>2010</c:v>
                </c:pt>
                <c:pt idx="1">
                  <c:v>2040</c:v>
                </c:pt>
              </c:numCache>
            </c:numRef>
          </c:cat>
          <c:val>
            <c:numRef>
              <c:f>Sheet1!$B$6:$B$7</c:f>
              <c:numCache>
                <c:formatCode>#,##0</c:formatCode>
                <c:ptCount val="2"/>
                <c:pt idx="0">
                  <c:v>2260000</c:v>
                </c:pt>
                <c:pt idx="1">
                  <c:v>3800000</c:v>
                </c:pt>
              </c:numCache>
            </c:numRef>
          </c:val>
        </c:ser>
        <c:axId val="36423936"/>
        <c:axId val="36454400"/>
      </c:barChart>
      <c:catAx>
        <c:axId val="36423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454400"/>
        <c:crosses val="autoZero"/>
        <c:auto val="1"/>
        <c:lblAlgn val="ctr"/>
        <c:lblOffset val="100"/>
      </c:catAx>
      <c:valAx>
        <c:axId val="3645440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423936"/>
        <c:crosses val="autoZero"/>
        <c:crossBetween val="between"/>
      </c:valAx>
    </c:plotArea>
    <c:plotVisOnly val="1"/>
    <c:dispBlanksAs val="gap"/>
  </c:chart>
  <c:spPr>
    <a:noFill/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18789563069322"/>
          <c:y val="3.1139563778443253E-2"/>
          <c:w val="0.84824347691832847"/>
          <c:h val="0.87777232045645981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3"/>
            </a:solidFill>
          </c:spPr>
          <c:cat>
            <c:numRef>
              <c:f>Sheet1!$A$26:$A$27</c:f>
              <c:numCache>
                <c:formatCode>General</c:formatCode>
                <c:ptCount val="2"/>
                <c:pt idx="0">
                  <c:v>2010</c:v>
                </c:pt>
                <c:pt idx="1">
                  <c:v>2040</c:v>
                </c:pt>
              </c:numCache>
            </c:numRef>
          </c:cat>
          <c:val>
            <c:numRef>
              <c:f>Sheet1!$C$20:$C$21</c:f>
              <c:numCache>
                <c:formatCode>#,##0</c:formatCode>
                <c:ptCount val="2"/>
                <c:pt idx="0">
                  <c:v>50600000</c:v>
                </c:pt>
                <c:pt idx="1">
                  <c:v>50600000</c:v>
                </c:pt>
              </c:numCache>
            </c:numRef>
          </c:val>
        </c:ser>
        <c:ser>
          <c:idx val="1"/>
          <c:order val="1"/>
          <c:cat>
            <c:numRef>
              <c:f>Sheet1!$A$26:$A$27</c:f>
              <c:numCache>
                <c:formatCode>General</c:formatCode>
                <c:ptCount val="2"/>
                <c:pt idx="0">
                  <c:v>2010</c:v>
                </c:pt>
                <c:pt idx="1">
                  <c:v>2040</c:v>
                </c:pt>
              </c:numCache>
            </c:numRef>
          </c:cat>
          <c:val>
            <c:numRef>
              <c:f>Sheet1!$D$20:$D$21</c:f>
              <c:numCache>
                <c:formatCode>#,##0</c:formatCode>
                <c:ptCount val="2"/>
                <c:pt idx="1">
                  <c:v>40000000</c:v>
                </c:pt>
              </c:numCache>
            </c:numRef>
          </c:val>
        </c:ser>
        <c:overlap val="100"/>
        <c:axId val="36492800"/>
        <c:axId val="36501760"/>
      </c:barChart>
      <c:catAx>
        <c:axId val="36492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501760"/>
        <c:crosses val="autoZero"/>
        <c:auto val="1"/>
        <c:lblAlgn val="ctr"/>
        <c:lblOffset val="100"/>
      </c:catAx>
      <c:valAx>
        <c:axId val="36501760"/>
        <c:scaling>
          <c:orientation val="minMax"/>
        </c:scaling>
        <c:axPos val="l"/>
        <c:majorGridlines/>
        <c:numFmt formatCode="#,##0" sourceLinked="1"/>
        <c:tickLblPos val="nextTo"/>
        <c:crossAx val="36492800"/>
        <c:crosses val="autoZero"/>
        <c:crossBetween val="between"/>
      </c:valAx>
    </c:plotArea>
    <c:plotVisOnly val="1"/>
    <c:dispBlanksAs val="gap"/>
  </c:chart>
  <c:spPr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49" tIns="45324" rIns="90649" bIns="45324" numCol="1" anchor="t" anchorCtr="0" compatLnSpc="1">
            <a:prstTxWarp prst="textNoShape">
              <a:avLst/>
            </a:prstTxWarp>
          </a:bodyPr>
          <a:lstStyle>
            <a:lvl1pPr defTabSz="90575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49" tIns="45324" rIns="90649" bIns="45324" numCol="1" anchor="t" anchorCtr="0" compatLnSpc="1">
            <a:prstTxWarp prst="textNoShape">
              <a:avLst/>
            </a:prstTxWarp>
          </a:bodyPr>
          <a:lstStyle>
            <a:lvl1pPr algn="r" defTabSz="90575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49" tIns="45324" rIns="90649" bIns="45324" numCol="1" anchor="b" anchorCtr="0" compatLnSpc="1">
            <a:prstTxWarp prst="textNoShape">
              <a:avLst/>
            </a:prstTxWarp>
          </a:bodyPr>
          <a:lstStyle>
            <a:lvl1pPr defTabSz="90575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49" tIns="45324" rIns="90649" bIns="45324" numCol="1" anchor="b" anchorCtr="0" compatLnSpc="1">
            <a:prstTxWarp prst="textNoShape">
              <a:avLst/>
            </a:prstTxWarp>
          </a:bodyPr>
          <a:lstStyle>
            <a:lvl1pPr algn="r" defTabSz="905753">
              <a:defRPr sz="1100"/>
            </a:lvl1pPr>
          </a:lstStyle>
          <a:p>
            <a:pPr>
              <a:defRPr/>
            </a:pPr>
            <a:fld id="{2ABB8A28-E9DF-4C0B-A675-EF688CD14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49" tIns="45324" rIns="90649" bIns="45324" numCol="1" anchor="t" anchorCtr="0" compatLnSpc="1">
            <a:prstTxWarp prst="textNoShape">
              <a:avLst/>
            </a:prstTxWarp>
          </a:bodyPr>
          <a:lstStyle>
            <a:lvl1pPr defTabSz="90575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49" tIns="45324" rIns="90649" bIns="45324" numCol="1" anchor="t" anchorCtr="0" compatLnSpc="1">
            <a:prstTxWarp prst="textNoShape">
              <a:avLst/>
            </a:prstTxWarp>
          </a:bodyPr>
          <a:lstStyle>
            <a:lvl1pPr algn="r" defTabSz="90575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49" tIns="45324" rIns="90649" bIns="45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49" tIns="45324" rIns="90649" bIns="45324" numCol="1" anchor="b" anchorCtr="0" compatLnSpc="1">
            <a:prstTxWarp prst="textNoShape">
              <a:avLst/>
            </a:prstTxWarp>
          </a:bodyPr>
          <a:lstStyle>
            <a:lvl1pPr defTabSz="90575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49" tIns="45324" rIns="90649" bIns="45324" numCol="1" anchor="b" anchorCtr="0" compatLnSpc="1">
            <a:prstTxWarp prst="textNoShape">
              <a:avLst/>
            </a:prstTxWarp>
          </a:bodyPr>
          <a:lstStyle>
            <a:lvl1pPr algn="r" defTabSz="905753">
              <a:defRPr sz="1100"/>
            </a:lvl1pPr>
          </a:lstStyle>
          <a:p>
            <a:pPr>
              <a:defRPr/>
            </a:pPr>
            <a:fld id="{261251F3-FFD1-4EA0-A31A-88D40DB64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A0CD50A1-3FDF-49B0-8D8A-624555DBAFA4}" type="slidenum">
              <a:rPr lang="en-US" smtClean="0"/>
              <a:pPr defTabSz="904875"/>
              <a:t>1</a:t>
            </a:fld>
            <a:endParaRPr lang="en-US" smtClean="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r>
              <a:rPr lang="en-US" smtClean="0"/>
              <a:t>Dr. Arthur C. Nelson, FAICP. See Use, and Disclaimer and Limited Liability slide.</a:t>
            </a:r>
          </a:p>
        </p:txBody>
      </p:sp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6CF9729A-F628-4A28-A8E6-B5DFD8F28E02}" type="slidenum">
              <a:rPr lang="en-US" smtClean="0"/>
              <a:pPr defTabSz="904875"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618037" cy="34639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>We’re not just growing.  We are changing.  </a:t>
            </a:r>
          </a:p>
          <a:p>
            <a:pPr eaLnBrk="1" hangingPunct="1"/>
            <a:r>
              <a:rPr lang="en-US" sz="2400" smtClean="0">
                <a:latin typeface="Arial" charset="0"/>
              </a:rPr>
              <a:t>Remarkable confluence of demographic trends:</a:t>
            </a:r>
          </a:p>
          <a:p>
            <a:pPr lvl="1" eaLnBrk="1" hangingPunct="1"/>
            <a:r>
              <a:rPr lang="en-US" sz="2000" smtClean="0">
                <a:latin typeface="Arial" charset="0"/>
              </a:rPr>
              <a:t>First wave of baby boomers will be 65 in 2011</a:t>
            </a:r>
          </a:p>
          <a:p>
            <a:pPr lvl="1" eaLnBrk="1" hangingPunct="1"/>
            <a:r>
              <a:rPr lang="en-US" sz="2000" smtClean="0">
                <a:latin typeface="Arial" charset="0"/>
              </a:rPr>
              <a:t>Largest number of millenials reaches 22 in 2012</a:t>
            </a:r>
          </a:p>
          <a:p>
            <a:pPr eaLnBrk="1" hangingPunct="1"/>
            <a:r>
              <a:rPr lang="en-US" sz="2000" smtClean="0">
                <a:latin typeface="Arial" charset="0"/>
              </a:rPr>
              <a:t>Married couples with children make up less than 25% of US households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The “American Dream” is now plural “Dreams” </a:t>
            </a:r>
            <a:r>
              <a:rPr lang="en-US" smtClean="0">
                <a:latin typeface="Arial" charset="0"/>
                <a:sym typeface="Wingdings" pitchFamily="2" charset="2"/>
              </a:rPr>
              <a:t> not just a home on an isolated large lot anymore. </a:t>
            </a:r>
            <a:r>
              <a:rPr lang="en-US" smtClean="0">
                <a:latin typeface="Arial" charset="0"/>
              </a:rPr>
              <a:t>2010s will be a decade of rental demand</a:t>
            </a:r>
          </a:p>
          <a:p>
            <a:r>
              <a:rPr lang="en-US" smtClean="0">
                <a:latin typeface="Arial" charset="0"/>
              </a:rPr>
              <a:t>The Dream is changing.</a:t>
            </a:r>
          </a:p>
          <a:p>
            <a:r>
              <a:rPr lang="en-US" smtClean="0">
                <a:latin typeface="Arial" charset="0"/>
              </a:rPr>
              <a:t>Key drivers are:</a:t>
            </a:r>
          </a:p>
          <a:p>
            <a:r>
              <a:rPr lang="en-US" smtClean="0">
                <a:latin typeface="Arial" charset="0"/>
              </a:rPr>
              <a:t>	Demographic changes</a:t>
            </a:r>
          </a:p>
          <a:p>
            <a:r>
              <a:rPr lang="en-US" smtClean="0">
                <a:latin typeface="Arial" charset="0"/>
              </a:rPr>
              <a:t>	Housing market changes</a:t>
            </a:r>
          </a:p>
          <a:p>
            <a:r>
              <a:rPr lang="en-US" smtClean="0">
                <a:latin typeface="Arial" charset="0"/>
              </a:rPr>
              <a:t>	Housing finance changes</a:t>
            </a:r>
          </a:p>
          <a:p>
            <a:r>
              <a:rPr lang="en-US" smtClean="0">
                <a:latin typeface="Arial" charset="0"/>
              </a:rPr>
              <a:t>	Preference changes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322E6FF0-91AD-4791-9A5F-A89B263F9C77}" type="slidenum">
              <a:rPr lang="en-US" smtClean="0"/>
              <a:pPr defTabSz="90487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A81C02E8-BF98-4E92-872A-BB2370BEDFD4}" type="slidenum">
              <a:rPr lang="en-US" smtClean="0"/>
              <a:pPr defTabSz="904875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Result of the process is a preferred scenario for regional growth.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Not government telling people how to live; it responds to the market and to demographic changes.  </a:t>
            </a:r>
          </a:p>
          <a:p>
            <a:r>
              <a:rPr lang="en-US" smtClean="0">
                <a:latin typeface="Arial" charset="0"/>
              </a:rPr>
              <a:t>The Vision puts more </a:t>
            </a:r>
            <a:r>
              <a:rPr lang="en-US" i="1" u="sng" smtClean="0">
                <a:latin typeface="Arial" charset="0"/>
              </a:rPr>
              <a:t>new</a:t>
            </a:r>
            <a:r>
              <a:rPr lang="en-US" smtClean="0">
                <a:latin typeface="Arial" charset="0"/>
              </a:rPr>
              <a:t> homes and jobs in mixed use, walkable developments, often near transit stations.  Live (homes), work (jobs), play (green space, entertainment), shop.</a:t>
            </a:r>
          </a:p>
          <a:p>
            <a:r>
              <a:rPr lang="en-US" smtClean="0">
                <a:latin typeface="Arial" charset="0"/>
              </a:rPr>
              <a:t>This preserves the character of </a:t>
            </a:r>
            <a:r>
              <a:rPr lang="en-US" i="1" u="sng" smtClean="0">
                <a:latin typeface="Arial" charset="0"/>
              </a:rPr>
              <a:t>existing</a:t>
            </a:r>
            <a:r>
              <a:rPr lang="en-US" smtClean="0">
                <a:latin typeface="Arial" charset="0"/>
              </a:rPr>
              <a:t> suburban neighborhoods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mtClean="0">
                <a:latin typeface="Century Gothic" pitchFamily="34" charset="0"/>
              </a:rPr>
              <a:t>This is not just lines on a map.  It reflects principles for how we grow, developed collaboratively by community, government and business, responding to Utah values.  Those principles for growth are…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069C7CA4-23EE-46B9-A98C-350156CF82AE}" type="slidenum">
              <a:rPr lang="en-US" smtClean="0">
                <a:solidFill>
                  <a:srgbClr val="000000"/>
                </a:solidFill>
              </a:rPr>
              <a:pPr defTabSz="904875"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5B91A96E-082F-4561-9691-5049F713B274}" type="slidenum">
              <a:rPr lang="en-US" smtClean="0"/>
              <a:pPr defTabSz="904875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3C93A4E1-3A2C-41D6-9774-E7860015A516}" type="slidenum">
              <a:rPr lang="en-US" smtClean="0"/>
              <a:pPr defTabSz="904875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EE000B65-1A24-48A6-9FAA-F79D5BBCCD95}" type="slidenum">
              <a:rPr lang="en-US" smtClean="0"/>
              <a:pPr defTabSz="904875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6DCAC79B-25AC-49BE-850D-D55FF8227F2A}" type="slidenum">
              <a:rPr lang="en-US" smtClean="0"/>
              <a:pPr defTabSz="904875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mtClean="0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Last thing I will talk about…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BF59640D-1A5B-4BA1-963A-E79C68A4BCC3}" type="slidenum">
              <a:rPr lang="en-US" smtClean="0"/>
              <a:pPr defTabSz="904875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Key is to provide transportation choices for people.  Most people will use their cars; that’s fine.  But we need to provide options too, for transit, walking and biking.  </a:t>
            </a:r>
            <a:endParaRPr lang="en-US" sz="200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Respond to the market preferences, provide options for different types of housing, different incomes and life stages.</a:t>
            </a:r>
          </a:p>
          <a:p>
            <a:r>
              <a:rPr lang="en-US" smtClean="0">
                <a:latin typeface="Arial" charset="0"/>
              </a:rPr>
              <a:t>How do we get things built?  Cooperation with developers and lending community, through innovative zoning.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E052DEA5-2500-4E2D-98CE-99C0319B4B7A}" type="slidenum">
              <a:rPr lang="en-US" smtClean="0"/>
              <a:pPr defTabSz="904875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Limited resources to consider different approaches?</a:t>
            </a:r>
          </a:p>
          <a:p>
            <a:r>
              <a:rPr lang="en-US" smtClean="0">
                <a:latin typeface="Arial" charset="0"/>
              </a:rPr>
              <a:t>Tool to consider different scenarios and evaluate them.  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AD258672-211C-4ABB-8237-CFC83AD3961F}" type="slidenum">
              <a:rPr lang="en-US" smtClean="0"/>
              <a:pPr defTabSz="904875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Not divide residential (single family detached, rental, townhome), commercial.  Allow for a mixed of uses at the appropriate form and scale, and therefore preserve/promote character of development.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02B209CC-4BC9-46FE-A0F6-80DF089CE081}" type="slidenum">
              <a:rPr lang="en-US" smtClean="0"/>
              <a:pPr defTabSz="904875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Financial community give input</a:t>
            </a:r>
          </a:p>
          <a:p>
            <a:r>
              <a:rPr lang="en-US" smtClean="0">
                <a:latin typeface="Arial" charset="0"/>
              </a:rPr>
              <a:t>Full partners</a:t>
            </a:r>
          </a:p>
          <a:p>
            <a:r>
              <a:rPr lang="en-US" smtClean="0">
                <a:latin typeface="Arial" charset="0"/>
              </a:rPr>
              <a:t>Innovative approaches</a:t>
            </a:r>
          </a:p>
          <a:p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6AD4C85B-745F-4613-9EC4-0CCDEBD6CC72}" type="slidenum">
              <a:rPr lang="en-US" smtClean="0"/>
              <a:pPr defTabSz="904875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85EE8BC4-29B3-4B68-B546-A54A2F2DB9BF}" type="slidenum">
              <a:rPr lang="en-US" smtClean="0"/>
              <a:pPr defTabSz="904875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3A3DF24C-83A7-4B1E-BC04-784975332CC5}" type="slidenum">
              <a:rPr lang="en-US" smtClean="0"/>
              <a:pPr defTabSz="904875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7A3EAB7D-0BB4-4F9B-857A-545ADAA45922}" type="slidenum">
              <a:rPr lang="en-US" smtClean="0"/>
              <a:pPr defTabSz="904875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A4783E7F-E909-45F7-8B89-CE3D52DD45F8}" type="slidenum">
              <a:rPr lang="en-US" smtClean="0"/>
              <a:pPr defTabSz="904875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The way we grow will have significant effect on our quality of life in the future. 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4EA6BC1E-63FB-485C-A315-566D8E05A7AA}" type="slidenum">
              <a:rPr lang="en-US" smtClean="0"/>
              <a:pPr defTabSz="904875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Business as usual: driving increases. </a:t>
            </a:r>
          </a:p>
          <a:p>
            <a:r>
              <a:rPr lang="en-US" smtClean="0">
                <a:latin typeface="Arial" charset="0"/>
              </a:rPr>
              <a:t>Imagine the impact that will have.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07D497D6-8D5C-4EFA-809F-0FDB9ADA8B8F}" type="slidenum">
              <a:rPr lang="en-US" smtClean="0"/>
              <a:pPr defTabSz="904875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9BDAABF7-2E59-4FDD-9925-162EF078126F}" type="slidenum">
              <a:rPr lang="en-US" smtClean="0"/>
              <a:pPr defTabSz="904875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8CDA9C0E-0957-4B74-AF78-ED4E1C46820F}" type="slidenum">
              <a:rPr lang="en-US" smtClean="0"/>
              <a:pPr defTabSz="904875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64B4-6869-411F-920D-5F8C86BDD478}" type="datetimeFigureOut">
              <a:rPr lang="en-US"/>
              <a:pPr>
                <a:defRPr/>
              </a:pPr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F15B-F029-4251-A6C9-8CC5C0BE6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E0BA-9A7E-4A7F-A4AD-0CA7E6C08448}" type="datetimeFigureOut">
              <a:rPr lang="en-US"/>
              <a:pPr>
                <a:defRPr/>
              </a:pPr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3F69-D2BE-4909-A6F2-0E308090D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5425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04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904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904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4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904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3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04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9863"/>
            <a:ext cx="28956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25" descr="Salt Lake City Pink Skyline"/>
          <p:cNvPicPr>
            <a:picLocks noChangeAspect="1" noChangeArrowheads="1"/>
          </p:cNvPicPr>
          <p:nvPr/>
        </p:nvPicPr>
        <p:blipFill>
          <a:blip r:embed="rId17"/>
          <a:srcRect l="-539"/>
          <a:stretch>
            <a:fillRect/>
          </a:stretch>
        </p:blipFill>
        <p:spPr bwMode="auto">
          <a:xfrm>
            <a:off x="0" y="0"/>
            <a:ext cx="91440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23.jpeg"/><Relationship Id="rId4" Type="http://schemas.openxmlformats.org/officeDocument/2006/relationships/image" Target="../media/image2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1.tif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1.tif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8638" y="1582738"/>
            <a:ext cx="8123237" cy="4543425"/>
          </a:xfrm>
          <a:noFill/>
        </p:spPr>
        <p:txBody>
          <a:bodyPr/>
          <a:lstStyle/>
          <a:p>
            <a:pPr marL="346075" indent="-346075" defTabSz="1139825" eaLnBrk="1" hangingPunct="1">
              <a:buSzPct val="120000"/>
              <a:buFont typeface="Wingdings" pitchFamily="2" charset="2"/>
              <a:buNone/>
            </a:pPr>
            <a:endParaRPr lang="en-US" sz="1200" smtClean="0">
              <a:effectLst/>
              <a:latin typeface="Arial" charset="0"/>
            </a:endParaRPr>
          </a:p>
          <a:p>
            <a:pPr marL="346075" indent="-346075" defTabSz="1139825" eaLnBrk="1" hangingPunct="1">
              <a:buSzPct val="120000"/>
              <a:buFont typeface="Wingdings" pitchFamily="2" charset="2"/>
              <a:buNone/>
            </a:pPr>
            <a:r>
              <a:rPr lang="en-US" sz="2400" smtClean="0">
                <a:effectLst/>
                <a:latin typeface="Arial" charset="0"/>
              </a:rPr>
              <a:t>		</a:t>
            </a:r>
            <a:endParaRPr lang="en-US" sz="2800" smtClean="0">
              <a:effectLst/>
              <a:latin typeface="Arial" charset="0"/>
            </a:endParaRPr>
          </a:p>
          <a:p>
            <a:pPr marL="346075" indent="-346075" defTabSz="1139825" eaLnBrk="1" hangingPunct="1">
              <a:buSzPct val="105000"/>
            </a:pPr>
            <a:endParaRPr lang="en-US" b="1" smtClean="0">
              <a:effectLst/>
              <a:latin typeface="Arial" charset="0"/>
            </a:endParaRPr>
          </a:p>
        </p:txBody>
      </p:sp>
      <p:pic>
        <p:nvPicPr>
          <p:cNvPr id="19458" name="Picture 17" descr="F:\PRIVATE\VHALF\Regional Transportation Plans\2007-2030 RTP\2030 RTP Document\Covers\Cover Photos\Wasatch Front\Salt lake city skyline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8338" y="4267200"/>
            <a:ext cx="8156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Alan Matheson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Envision Utah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0" y="76200"/>
            <a:ext cx="8991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b="1">
              <a:latin typeface="Century Gothic" pitchFamily="34" charset="0"/>
            </a:endParaRPr>
          </a:p>
          <a:p>
            <a:pPr algn="ctr"/>
            <a:r>
              <a:rPr lang="en-US" sz="4800" b="1"/>
              <a:t>The Wasatch Choice for 2040</a:t>
            </a:r>
            <a:endParaRPr lang="en-US" sz="3200" b="1"/>
          </a:p>
          <a:p>
            <a:pPr algn="ctr"/>
            <a:endParaRPr lang="en-US" sz="2400" b="1">
              <a:latin typeface="Century Gothic" pitchFamily="34" charset="0"/>
            </a:endParaRPr>
          </a:p>
          <a:p>
            <a:pPr algn="ctr"/>
            <a:endParaRPr lang="en-US" sz="800" b="1"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985963"/>
          <a:ext cx="8153400" cy="4714875"/>
        </p:xfrm>
        <a:graphic>
          <a:graphicData uri="http://schemas.openxmlformats.org/presentationml/2006/ole">
            <p:oleObj spid="_x0000_s52228" name="Chart" r:id="rId5" imgW="6000784" imgH="3724200" progId="MSGraph.Chart.8">
              <p:embed followColorScheme="full"/>
            </p:oleObj>
          </a:graphicData>
        </a:graphic>
      </p:graphicFrame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614363" y="6454775"/>
            <a:ext cx="8072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>
                <a:latin typeface="Calibri" pitchFamily="34" charset="0"/>
              </a:rPr>
              <a:t>Source:  </a:t>
            </a:r>
            <a:r>
              <a:rPr lang="en-US" sz="1000">
                <a:latin typeface="Calibri" pitchFamily="34" charset="0"/>
              </a:rPr>
              <a:t>US Census Bureau</a:t>
            </a:r>
            <a:r>
              <a:rPr lang="en-US" sz="1000" i="1">
                <a:latin typeface="Calibri" pitchFamily="34" charset="0"/>
              </a:rPr>
              <a:t> – 65+ in the United States: 2005; </a:t>
            </a:r>
            <a:r>
              <a:rPr lang="en-US" sz="1000">
                <a:latin typeface="Calibri" pitchFamily="34" charset="0"/>
              </a:rPr>
              <a:t>Wan He, Manisha Sengupta, Victoria A. Velkoff, &amp; Kimberly A DeBarros.  December 2005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1371600" y="838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52232" name="Line 7"/>
          <p:cNvSpPr>
            <a:spLocks noChangeShapeType="1"/>
          </p:cNvSpPr>
          <p:nvPr/>
        </p:nvSpPr>
        <p:spPr bwMode="auto">
          <a:xfrm flipV="1">
            <a:off x="6789738" y="2347913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57400" y="3048000"/>
            <a:ext cx="2743200" cy="10668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2000" b="1" kern="0" dirty="0">
                <a:solidFill>
                  <a:srgbClr val="000000"/>
                </a:solidFill>
                <a:latin typeface="Century Gothic" pitchFamily="34" charset="0"/>
                <a:ea typeface="+mj-ea"/>
                <a:cs typeface="+mj-cs"/>
              </a:rPr>
              <a:t># of People Turning 65 Each year</a:t>
            </a:r>
            <a:br>
              <a:rPr lang="en-US" sz="2000" b="1" kern="0" dirty="0">
                <a:solidFill>
                  <a:srgbClr val="00000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US" b="1" i="1" kern="0" dirty="0">
                <a:solidFill>
                  <a:srgbClr val="000000"/>
                </a:solidFill>
                <a:latin typeface="Century Gothic" pitchFamily="34" charset="0"/>
                <a:ea typeface="+mj-ea"/>
                <a:cs typeface="+mj-cs"/>
              </a:rPr>
              <a:t>[Figures in 000s]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204913"/>
            <a:ext cx="8869363" cy="114300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The face of America, and Utah, is changing.  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>(Courtesy Dr. Nelson, University of Utah, Department of 	City and Metropolitan Planning)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458200" cy="9826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The “American Dream” is now plural “Dreams”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>(Courtesy Dr. Nelson, University of Utah, Dep’t of City and Metropolitan Planning)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486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u="sng" dirty="0" smtClean="0">
                <a:latin typeface="+mj-lt"/>
              </a:rPr>
              <a:t>25%</a:t>
            </a:r>
            <a:r>
              <a:rPr lang="en-US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of Americans want walk/bike access to jobs, transit and errands.</a:t>
            </a:r>
            <a:br>
              <a:rPr lang="en-US" sz="24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u="sng" dirty="0" smtClean="0">
                <a:latin typeface="+mj-lt"/>
              </a:rPr>
              <a:t>50% </a:t>
            </a:r>
            <a:r>
              <a:rPr lang="en-US" sz="2400" dirty="0" smtClean="0">
                <a:latin typeface="+mj-lt"/>
              </a:rPr>
              <a:t>of Americans want diverse, mixed-use neighborhoods.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u="sng" dirty="0" smtClean="0">
                <a:latin typeface="+mj-lt"/>
              </a:rPr>
              <a:t>75% </a:t>
            </a:r>
            <a:r>
              <a:rPr lang="en-US" sz="2400" dirty="0" smtClean="0">
                <a:latin typeface="+mj-lt"/>
              </a:rPr>
              <a:t>of </a:t>
            </a:r>
            <a:r>
              <a:rPr lang="en-US" sz="2400" dirty="0" err="1" smtClean="0">
                <a:latin typeface="+mj-lt"/>
              </a:rPr>
              <a:t>Utahns</a:t>
            </a:r>
            <a:r>
              <a:rPr lang="en-US" sz="2400" dirty="0" smtClean="0">
                <a:latin typeface="+mj-lt"/>
              </a:rPr>
              <a:t> say the “ideal community” </a:t>
            </a:r>
            <a:r>
              <a:rPr lang="en-US" sz="2400" smtClean="0">
                <a:latin typeface="+mj-lt"/>
              </a:rPr>
              <a:t>includes a </a:t>
            </a:r>
            <a:r>
              <a:rPr lang="en-US" sz="2400" dirty="0" smtClean="0">
                <a:latin typeface="+mj-lt"/>
              </a:rPr>
              <a:t>mix of housing and lot sizes, mix of ages/life stages, and transit options.</a:t>
            </a:r>
            <a:br>
              <a:rPr lang="en-US" sz="24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Fewer than </a:t>
            </a:r>
            <a:r>
              <a:rPr lang="en-US" u="sng" dirty="0" smtClean="0">
                <a:latin typeface="+mj-lt"/>
              </a:rPr>
              <a:t>10% </a:t>
            </a:r>
            <a:r>
              <a:rPr lang="en-US" sz="2400" dirty="0" smtClean="0">
                <a:latin typeface="+mj-lt"/>
              </a:rPr>
              <a:t>have those options now.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latin typeface="+mj-lt"/>
              </a:rPr>
              <a:t>	</a:t>
            </a:r>
          </a:p>
          <a:p>
            <a:pPr>
              <a:defRPr/>
            </a:pPr>
            <a:endParaRPr lang="en-US" sz="2800" dirty="0" smtClean="0">
              <a:latin typeface="+mj-lt"/>
            </a:endParaRPr>
          </a:p>
          <a:p>
            <a:pPr>
              <a:defRPr/>
            </a:pPr>
            <a:endParaRPr lang="en-US" sz="2800" dirty="0" smtClean="0">
              <a:latin typeface="+mj-lt"/>
            </a:endParaRPr>
          </a:p>
          <a:p>
            <a:pPr>
              <a:defRPr/>
            </a:pPr>
            <a:endParaRPr lang="en-US" sz="28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PatrickSmithPhotograph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668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0" y="2087940"/>
            <a:ext cx="505328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ln w="10160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</a:rPr>
              <a:t>Choice?</a:t>
            </a:r>
            <a:endParaRPr lang="en-US" sz="9600" dirty="0">
              <a:ln w="10160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 txBox="1">
            <a:spLocks noChangeArrowheads="1"/>
          </p:cNvSpPr>
          <p:nvPr/>
        </p:nvSpPr>
        <p:spPr bwMode="auto">
          <a:xfrm>
            <a:off x="420688" y="847725"/>
            <a:ext cx="87233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71600" indent="-461963" defTabSz="3937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165350" algn="l"/>
                <a:tab pos="2222500" algn="l"/>
              </a:tabLst>
            </a:pPr>
            <a:endParaRPr lang="en-US" sz="2800">
              <a:latin typeface="Century Gothic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616450" y="1295400"/>
            <a:ext cx="4343400" cy="3070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/>
              <a:t>There is a Better Way to Grow…</a:t>
            </a:r>
            <a:endParaRPr lang="en-US" sz="32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sz="32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4000" b="1" i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The Wasatch Choice </a:t>
            </a:r>
          </a:p>
          <a:p>
            <a:pPr algn="ctr">
              <a:defRPr/>
            </a:pPr>
            <a:r>
              <a:rPr lang="en-US" sz="4000" b="1" i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for 2040</a:t>
            </a:r>
            <a:r>
              <a:rPr lang="en-US" sz="40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Regional Vision for Growth and Development</a:t>
            </a:r>
          </a:p>
          <a:p>
            <a:pPr>
              <a:defRPr/>
            </a:pP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4543842188_69efc8ddbc_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" y="1142999"/>
            <a:ext cx="3733800" cy="5564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 txBox="1">
            <a:spLocks noChangeArrowheads="1"/>
          </p:cNvSpPr>
          <p:nvPr/>
        </p:nvSpPr>
        <p:spPr bwMode="auto">
          <a:xfrm>
            <a:off x="838200" y="847725"/>
            <a:ext cx="872331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71600" indent="-461963" defTabSz="3937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165350" algn="l"/>
                <a:tab pos="2222500" algn="l"/>
              </a:tabLst>
            </a:pPr>
            <a:endParaRPr lang="en-US" sz="2800">
              <a:latin typeface="Century Gothic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616450" y="1295400"/>
            <a:ext cx="4343400" cy="3070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/>
              <a:t>There is a Better Way to Grow…</a:t>
            </a:r>
            <a:endParaRPr lang="en-US" sz="32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sz="32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200" b="1" dirty="0"/>
              <a:t>Focus growth in </a:t>
            </a:r>
            <a:r>
              <a:rPr lang="en-US" sz="3200" b="1" u="sng" dirty="0"/>
              <a:t>town centers</a:t>
            </a:r>
            <a:r>
              <a:rPr lang="en-US" sz="3200" b="1" dirty="0"/>
              <a:t>, </a:t>
            </a:r>
          </a:p>
          <a:p>
            <a:pPr>
              <a:defRPr/>
            </a:pPr>
            <a:r>
              <a:rPr lang="en-US" sz="3200" b="1" dirty="0"/>
              <a:t>with housing and transportation options.</a:t>
            </a:r>
          </a:p>
          <a:p>
            <a:pPr>
              <a:defRPr/>
            </a:pP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1092329"/>
            <a:ext cx="3733800" cy="5725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990600"/>
            <a:ext cx="9067800" cy="784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Wasatch Choice for 2040 – Growth Principles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Provide public </a:t>
            </a:r>
            <a:r>
              <a:rPr lang="en-US" sz="26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infrastructure</a:t>
            </a: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that is efficient and adequately maintained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Provide regional mobility through a variety of interconnected </a:t>
            </a:r>
            <a:r>
              <a:rPr lang="en-US" sz="26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transportation</a:t>
            </a: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choices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kern="0" dirty="0">
                <a:solidFill>
                  <a:schemeClr val="tx2"/>
                </a:solidFill>
              </a:rPr>
              <a:t>Integrate local </a:t>
            </a:r>
            <a:r>
              <a:rPr lang="en-US" sz="2600" b="1" kern="0" dirty="0">
                <a:solidFill>
                  <a:srgbClr val="92D050"/>
                </a:solidFill>
              </a:rPr>
              <a:t>land use </a:t>
            </a:r>
            <a:r>
              <a:rPr lang="en-US" sz="2600" b="1" kern="0" dirty="0">
                <a:solidFill>
                  <a:schemeClr val="tx2"/>
                </a:solidFill>
              </a:rPr>
              <a:t>with regional transportation systems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Provide </a:t>
            </a:r>
            <a:r>
              <a:rPr lang="en-US" sz="26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housing</a:t>
            </a: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people in all life stages and incomes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Ensure public </a:t>
            </a:r>
            <a:r>
              <a:rPr lang="en-US" sz="26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health</a:t>
            </a: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safety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Enhance the regional </a:t>
            </a:r>
            <a:r>
              <a:rPr lang="en-US" sz="26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economy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Promote regional </a:t>
            </a:r>
            <a:r>
              <a:rPr lang="en-US" sz="26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collaboration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Strengthen sense of </a:t>
            </a:r>
            <a:r>
              <a:rPr lang="en-US" sz="26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community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Protect and enhance the </a:t>
            </a:r>
            <a:r>
              <a:rPr lang="en-US" sz="26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environment</a:t>
            </a:r>
          </a:p>
          <a:p>
            <a:pPr>
              <a:defRPr/>
            </a:pP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103438"/>
            <a:ext cx="6007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hart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103438"/>
            <a:ext cx="6005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2514600" y="6248400"/>
            <a:ext cx="510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Envision Utah Quality Growth Strategy; 1999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4191000"/>
            <a:ext cx="3276600" cy="95410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Saves 17% or $4.5 billion over 20 years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67300" y="3352800"/>
            <a:ext cx="148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$21.5 billion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2895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$26 billion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6050" y="1219200"/>
            <a:ext cx="7696200" cy="6619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+mj-lt"/>
              </a:rPr>
              <a:t>Lower Taxes:</a:t>
            </a:r>
          </a:p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Infrastructure </a:t>
            </a:r>
            <a:r>
              <a:rPr lang="en-US" sz="28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savings in the billions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6199" y="4098723"/>
            <a:ext cx="5095729" cy="1772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295275" y="1201738"/>
            <a:ext cx="8686800" cy="788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effectLst/>
              </a:rPr>
              <a:t>Enhanced Mobility and Economic Growth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76561">
            <a:off x="370733" y="2720288"/>
            <a:ext cx="4589629" cy="3063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3400" y="1806575"/>
            <a:ext cx="8229600" cy="461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The Vision reduces traffic congestion by 18%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543842188_69efc8ddbc_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24417">
            <a:off x="810678" y="3177012"/>
            <a:ext cx="3929062" cy="2946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4543842188_69efc8ddbc_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24400" y="3200400"/>
            <a:ext cx="3929063" cy="2946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990600" y="1779588"/>
            <a:ext cx="7467600" cy="8302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2400" dirty="0">
                <a:latin typeface="+mj-lt"/>
              </a:rPr>
              <a:t>Less driving and more transportation choices will lead to cleaner air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8612" name="TextBox 16"/>
          <p:cNvSpPr txBox="1">
            <a:spLocks noChangeArrowheads="1"/>
          </p:cNvSpPr>
          <p:nvPr/>
        </p:nvSpPr>
        <p:spPr bwMode="auto">
          <a:xfrm>
            <a:off x="2057400" y="1193800"/>
            <a:ext cx="533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buSzPct val="100000"/>
            </a:pPr>
            <a:r>
              <a:rPr lang="en-US" sz="3200" b="1"/>
              <a:t>Better Air Quality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72212">
            <a:off x="339009" y="3431294"/>
            <a:ext cx="4067503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  <a:rou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 descr="2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01106">
            <a:off x="4573713" y="3243681"/>
            <a:ext cx="4001630" cy="2998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  <a:rou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1038" y="1143000"/>
            <a:ext cx="7723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3200" b="1" dirty="0">
                <a:latin typeface="+mj-lt"/>
              </a:rPr>
              <a:t>Greater Protection of Critical Lands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200" y="2019300"/>
            <a:ext cx="8940800" cy="738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bIns="0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By encouraging infill and redevelopment, we will safeguard natural resources, working farms, parks and trails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43842188_69efc8ddbc_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52999" y="2895600"/>
            <a:ext cx="3395663" cy="2546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33400" y="609600"/>
            <a:ext cx="6629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>
              <a:buSzPct val="100000"/>
              <a:defRPr/>
            </a:pPr>
            <a:endParaRPr lang="en-US" sz="3600" dirty="0">
              <a:latin typeface="Calibri" pitchFamily="34" charset="0"/>
            </a:endParaRPr>
          </a:p>
          <a:p>
            <a:pPr marL="0" lvl="2">
              <a:buSzPct val="100000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enjoy high quality of life…</a:t>
            </a:r>
          </a:p>
        </p:txBody>
      </p:sp>
      <p:pic>
        <p:nvPicPr>
          <p:cNvPr id="2053" name="Picture 5" descr="C:\Users\agruber.WFRCDOMAIN\AppData\Local\Microsoft\Windows\Temporary Internet Files\Content.Outlook\XGABRZ1X\newone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360000">
            <a:off x="737471" y="2653294"/>
            <a:ext cx="3174800" cy="3362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2438400"/>
            <a:ext cx="4038600" cy="281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smtClean="0">
                <a:effectLst/>
              </a:rPr>
              <a:t>Implementing the Wasatch Choice for 2040?</a:t>
            </a:r>
            <a:br>
              <a:rPr lang="en-US" sz="3200" smtClean="0">
                <a:effectLst/>
              </a:rPr>
            </a:br>
            <a:endParaRPr lang="en-US" sz="3200" smtClean="0">
              <a:solidFill>
                <a:srgbClr val="92D050"/>
              </a:solidFill>
              <a:effectLst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349567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4495800" y="2422525"/>
            <a:ext cx="4114800" cy="2987675"/>
          </a:xfrm>
          <a:prstGeom prst="ellipse">
            <a:avLst/>
          </a:prstGeom>
          <a:solidFill>
            <a:srgbClr val="FDEEC7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4872" y="1694621"/>
            <a:ext cx="2743200" cy="4169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11238" y="3819525"/>
            <a:ext cx="2590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Regional  Collaboration</a:t>
            </a:r>
          </a:p>
        </p:txBody>
      </p:sp>
      <p:grpSp>
        <p:nvGrpSpPr>
          <p:cNvPr id="74756" name="Group 9"/>
          <p:cNvGrpSpPr>
            <a:grpSpLocks/>
          </p:cNvGrpSpPr>
          <p:nvPr/>
        </p:nvGrpSpPr>
        <p:grpSpPr bwMode="auto">
          <a:xfrm>
            <a:off x="5795963" y="2787650"/>
            <a:ext cx="1530350" cy="987425"/>
            <a:chOff x="2087562" y="3200400"/>
            <a:chExt cx="2181225" cy="1427162"/>
          </a:xfrm>
        </p:grpSpPr>
        <p:pic>
          <p:nvPicPr>
            <p:cNvPr id="74759" name="Picture 23" descr="building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52650" y="3260725"/>
              <a:ext cx="8461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0" name="Picture 24" descr="building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59113" y="3200400"/>
              <a:ext cx="612775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1" name="Picture 25" descr="building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19438" y="3562350"/>
              <a:ext cx="979487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2" name="Picture 26" descr="building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98813" y="4017962"/>
              <a:ext cx="33655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3" name="Picture 27" descr="building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12975" y="3683000"/>
              <a:ext cx="890588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8" descr="Streetscape-Examples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087562" y="4171950"/>
              <a:ext cx="2181225" cy="455612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4783138" y="3819525"/>
            <a:ext cx="35401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Local Implementation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687763" y="3709988"/>
            <a:ext cx="8080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2667000"/>
            <a:ext cx="4800600" cy="4525963"/>
          </a:xfrm>
          <a:extLst/>
        </p:spPr>
        <p:txBody>
          <a:bodyPr/>
          <a:lstStyle/>
          <a:p>
            <a:pPr>
              <a:defRPr/>
            </a:pPr>
            <a:endParaRPr lang="en-US" sz="2400" dirty="0" smtClean="0">
              <a:effectLst/>
              <a:latin typeface="Lucida Sans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ffectLst/>
                <a:latin typeface="Lucida Sans" pitchFamily="34" charset="0"/>
              </a:rPr>
              <a:t>Transportation Choices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Lucida Sans" pitchFamily="34" charset="0"/>
              </a:rPr>
              <a:t>Housing Strategies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ffectLst/>
                <a:latin typeface="Lucida Sans" pitchFamily="34" charset="0"/>
              </a:rPr>
              <a:t>Envision Tomorrow +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ffectLst/>
                <a:latin typeface="Lucida Sans" pitchFamily="34" charset="0"/>
              </a:rPr>
              <a:t>Innovative Zoning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ffectLst/>
                <a:latin typeface="Lucida Sans" pitchFamily="34" charset="0"/>
              </a:rPr>
              <a:t>Financing Strategies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effectLst/>
                <a:latin typeface="Lucida Sans" pitchFamily="34" charset="0"/>
              </a:rPr>
              <a:t>Demonstration Sites</a:t>
            </a:r>
          </a:p>
          <a:p>
            <a:pPr>
              <a:defRPr/>
            </a:pPr>
            <a:endParaRPr lang="en-US" sz="2400" dirty="0" smtClean="0">
              <a:effectLst/>
              <a:latin typeface="Lucida Sans" pitchFamily="34" charset="0"/>
            </a:endParaRPr>
          </a:p>
          <a:p>
            <a:pPr>
              <a:defRPr/>
            </a:pPr>
            <a:endParaRPr lang="en-US" sz="2400" dirty="0" smtClean="0">
              <a:effectLst/>
              <a:latin typeface="Lucida Sans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5400"/>
            <a:ext cx="4284663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143000"/>
            <a:ext cx="4724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The Wasatch Choice for 2040 Toolbox:</a:t>
            </a:r>
            <a:endParaRPr lang="en-US" sz="3200" dirty="0"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1219200"/>
            <a:ext cx="5943600" cy="5468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  <a:effectLst/>
              </a:rPr>
              <a:t>Transportation Choices</a:t>
            </a:r>
            <a:br>
              <a:rPr lang="en-US" sz="3200" smtClean="0">
                <a:solidFill>
                  <a:schemeClr val="tx1"/>
                </a:solidFill>
                <a:effectLst/>
              </a:rPr>
            </a:br>
            <a:endParaRPr lang="en-US" sz="2400" b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78850" name="Picture 4" descr="Streetscape 1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755775"/>
            <a:ext cx="30099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7" descr="100-0016_IM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219200"/>
            <a:ext cx="359727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3" descr="C:\Users\agruber.WFRC\AppData\Local\Microsoft\Windows\Temporary Internet Files\Content.Outlook\A764O11Z\Roa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038600"/>
            <a:ext cx="73818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" y="1368425"/>
            <a:ext cx="51054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Housing:  </a:t>
            </a:r>
          </a:p>
          <a:p>
            <a:pPr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209800"/>
            <a:ext cx="4648200" cy="1352550"/>
          </a:xfrm>
          <a:prstGeom prst="rect">
            <a:avLst/>
          </a:prstGeom>
        </p:spPr>
        <p:txBody>
          <a:bodyPr/>
          <a:lstStyle/>
          <a:p>
            <a:pPr marL="182880" indent="-182880">
              <a:spcBef>
                <a:spcPts val="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  <a:cs typeface="Arial" pitchFamily="34" charset="0"/>
              </a:rPr>
              <a:t>- Market driven</a:t>
            </a:r>
          </a:p>
          <a:p>
            <a:pPr marL="182880" indent="-182880">
              <a:spcBef>
                <a:spcPts val="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kern="0" dirty="0">
                <a:latin typeface="+mj-lt"/>
                <a:cs typeface="Arial" pitchFamily="34" charset="0"/>
              </a:rPr>
              <a:t>- Choices</a:t>
            </a:r>
          </a:p>
          <a:p>
            <a:pPr marL="182880" indent="-182880">
              <a:spcBef>
                <a:spcPts val="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  <a:defRPr/>
            </a:pPr>
            <a:endParaRPr lang="en-US" sz="3200" kern="0" dirty="0">
              <a:latin typeface="+mj-lt"/>
              <a:cs typeface="Arial" pitchFamily="34" charset="0"/>
            </a:endParaRPr>
          </a:p>
          <a:p>
            <a:pPr marL="182880" indent="-182880">
              <a:spcBef>
                <a:spcPts val="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  <a:defRPr/>
            </a:pPr>
            <a:endParaRPr lang="en-US" sz="3600" kern="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Char char="n"/>
              <a:defRPr/>
            </a:pPr>
            <a:endParaRPr lang="en-US" sz="36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80899" name="Content Placeholder 11" descr="Housing 189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93738" y="3932238"/>
            <a:ext cx="3260725" cy="2444750"/>
          </a:xfrm>
        </p:spPr>
      </p:pic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650" y="1368425"/>
            <a:ext cx="333533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1063" y="4114800"/>
            <a:ext cx="381793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13" y="1847850"/>
            <a:ext cx="82010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Lucida Sans" pitchFamily="34" charset="0"/>
              </a:rPr>
              <a:t>Tool to help communities make individual decisions</a:t>
            </a:r>
          </a:p>
          <a:p>
            <a:pPr marL="285750" indent="-285750">
              <a:defRPr/>
            </a:pPr>
            <a:endParaRPr lang="en-US" sz="24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2400" dirty="0">
              <a:latin typeface="Lucida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63" y="1143000"/>
            <a:ext cx="8659812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The “Envision Tomorrow +” Model</a:t>
            </a:r>
          </a:p>
          <a:p>
            <a:pPr>
              <a:defRPr/>
            </a:pPr>
            <a:endParaRPr lang="en-US" sz="3200" dirty="0">
              <a:latin typeface="+mj-lt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47673" y="4380625"/>
            <a:ext cx="2622035" cy="1843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" descr="C:\Users\alex\Desktop\Capture\Capture5-28-2010-3.53.52 PM5-28-2010-3.54.50 PM6-10-2010-1.54.13 PM8-5-2010-9.53.19 A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5583" y="4119651"/>
            <a:ext cx="2377845" cy="1790279"/>
          </a:xfrm>
          <a:prstGeom prst="roundRect">
            <a:avLst>
              <a:gd name="adj" fmla="val 8594"/>
            </a:avLst>
          </a:prstGeom>
          <a:noFill/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930525" y="4724400"/>
            <a:ext cx="465138" cy="4763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09563" y="6069013"/>
            <a:ext cx="2620962" cy="735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Scenario Development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037138" y="6269038"/>
            <a:ext cx="26209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Evaluation</a:t>
            </a:r>
          </a:p>
        </p:txBody>
      </p:sp>
      <p:sp>
        <p:nvSpPr>
          <p:cNvPr id="2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746500" y="3048000"/>
            <a:ext cx="2559050" cy="3186113"/>
          </a:xfrm>
          <a:prstGeom prst="roundRect">
            <a:avLst>
              <a:gd name="adj" fmla="val 8884"/>
            </a:avLst>
          </a:prstGeom>
          <a:solidFill>
            <a:schemeClr val="tx1"/>
          </a:solidFill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>
                <a:solidFill>
                  <a:schemeClr val="bg1"/>
                </a:solidFill>
                <a:effectLst/>
                <a:latin typeface="Lucida Sans" pitchFamily="34" charset="0"/>
              </a:rPr>
              <a:t>Transportation Effects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Lucida Sans" pitchFamily="34" charset="0"/>
              </a:rPr>
              <a:t>Building Energy Consumption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>
                <a:solidFill>
                  <a:schemeClr val="bg1"/>
                </a:solidFill>
                <a:effectLst/>
                <a:latin typeface="Lucida Sans" pitchFamily="34" charset="0"/>
              </a:rPr>
              <a:t>Water Consumption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>
                <a:solidFill>
                  <a:schemeClr val="bg1"/>
                </a:solidFill>
                <a:effectLst/>
                <a:latin typeface="Lucida Sans" pitchFamily="34" charset="0"/>
              </a:rPr>
              <a:t>Air Quality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Lucida Sans" pitchFamily="34" charset="0"/>
              </a:rPr>
              <a:t>Return on Investment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Lucida Sans" pitchFamily="34" charset="0"/>
              </a:rPr>
              <a:t>Tax Collections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Lucida Sans" pitchFamily="34" charset="0"/>
              </a:rPr>
              <a:t>Fiscal Impact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Lucida Sans" pitchFamily="34" charset="0"/>
              </a:rPr>
              <a:t>Public Health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200" dirty="0">
                <a:solidFill>
                  <a:schemeClr val="bg1"/>
                </a:solidFill>
                <a:effectLst/>
                <a:latin typeface="Lucida Sans" pitchFamily="34" charset="0"/>
              </a:rPr>
              <a:t>Employment Growth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Lucida Sans" pitchFamily="34" charset="0"/>
              </a:rPr>
              <a:t>Development </a:t>
            </a:r>
            <a:r>
              <a:rPr lang="en-US" sz="1200" dirty="0">
                <a:solidFill>
                  <a:schemeClr val="bg1"/>
                </a:solidFill>
                <a:effectLst/>
                <a:latin typeface="Lucida Sans" pitchFamily="34" charset="0"/>
              </a:rPr>
              <a:t>Capital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Lucida Sans" pitchFamily="34" charset="0"/>
              </a:rPr>
              <a:t>Transportation </a:t>
            </a:r>
            <a:r>
              <a:rPr lang="en-US" sz="1200" dirty="0">
                <a:solidFill>
                  <a:schemeClr val="bg1"/>
                </a:solidFill>
                <a:effectLst/>
                <a:latin typeface="Lucida Sans" pitchFamily="34" charset="0"/>
              </a:rPr>
              <a:t>Safety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200" dirty="0">
                <a:solidFill>
                  <a:schemeClr val="bg1"/>
                </a:solidFill>
                <a:effectLst/>
                <a:latin typeface="Lucida Sans" pitchFamily="34" charset="0"/>
              </a:rPr>
              <a:t>Workforce Housing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Lucida Sans" pitchFamily="34" charset="0"/>
              </a:rPr>
              <a:t>Public Assets</a:t>
            </a:r>
            <a:endParaRPr lang="en-US" sz="1200" dirty="0"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Box 1"/>
          <p:cNvSpPr txBox="1">
            <a:spLocks noChangeArrowheads="1"/>
          </p:cNvSpPr>
          <p:nvPr/>
        </p:nvSpPr>
        <p:spPr bwMode="auto">
          <a:xfrm>
            <a:off x="769938" y="1303338"/>
            <a:ext cx="7840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endParaRPr lang="en-US" sz="240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>
              <a:latin typeface="Lucida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03338"/>
            <a:ext cx="7620000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Innovative Zoning</a:t>
            </a:r>
          </a:p>
          <a:p>
            <a:pPr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41575"/>
            <a:ext cx="42672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Develop a model code that encourages the use of physical </a:t>
            </a:r>
            <a:r>
              <a:rPr lang="en-US" sz="2800" i="1" dirty="0">
                <a:latin typeface="+mj-lt"/>
              </a:rPr>
              <a:t>form</a:t>
            </a:r>
            <a:r>
              <a:rPr lang="en-US" sz="2800" dirty="0">
                <a:latin typeface="+mj-lt"/>
              </a:rPr>
              <a:t>, rather than separation of land </a:t>
            </a:r>
            <a:r>
              <a:rPr lang="en-US" sz="2800" i="1" dirty="0">
                <a:latin typeface="+mj-lt"/>
              </a:rPr>
              <a:t>uses</a:t>
            </a:r>
            <a:r>
              <a:rPr lang="en-US" sz="2800" dirty="0">
                <a:latin typeface="+mj-lt"/>
              </a:rPr>
              <a:t>, as their organizing principle. 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303338"/>
            <a:ext cx="31305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 cstate="print"/>
          <a:srcRect l="8965" r="17818"/>
          <a:stretch>
            <a:fillRect/>
          </a:stretch>
        </p:blipFill>
        <p:spPr bwMode="auto">
          <a:xfrm>
            <a:off x="6330867" y="3352800"/>
            <a:ext cx="2590800" cy="3354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Box 1"/>
          <p:cNvSpPr txBox="1">
            <a:spLocks noChangeArrowheads="1"/>
          </p:cNvSpPr>
          <p:nvPr/>
        </p:nvSpPr>
        <p:spPr bwMode="auto">
          <a:xfrm>
            <a:off x="769938" y="1303338"/>
            <a:ext cx="7840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endParaRPr lang="en-US" sz="240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>
              <a:latin typeface="Lucida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57313"/>
            <a:ext cx="7620000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Financing Strategies</a:t>
            </a:r>
          </a:p>
          <a:p>
            <a:pPr>
              <a:defRPr/>
            </a:pPr>
            <a:endParaRPr lang="en-US" sz="3200" dirty="0"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62445" y="2057017"/>
            <a:ext cx="5272487" cy="3872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2495550"/>
            <a:ext cx="4254500" cy="2000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 </a:t>
            </a:r>
            <a:r>
              <a:rPr lang="en-US" sz="2400" dirty="0">
                <a:latin typeface="+mj-lt"/>
              </a:rPr>
              <a:t>Market based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 Real return on investment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 Innovative strategies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27238"/>
            <a:ext cx="4953000" cy="452596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 smtClean="0">
                <a:effectLst/>
                <a:latin typeface="+mj-lt"/>
              </a:rPr>
              <a:t>Apply concepts in a ‘real world’ setting</a:t>
            </a:r>
            <a:br>
              <a:rPr lang="en-US" sz="2400" dirty="0" smtClean="0">
                <a:effectLst/>
                <a:latin typeface="+mj-lt"/>
              </a:rPr>
            </a:br>
            <a:endParaRPr lang="en-US" sz="2400" dirty="0" smtClean="0">
              <a:effectLst/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+mj-lt"/>
              </a:rPr>
              <a:t>Evaluate different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scenarios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 smtClean="0">
                <a:effectLst/>
                <a:latin typeface="+mj-lt"/>
              </a:rPr>
              <a:t>Stakeholder and public process</a:t>
            </a:r>
            <a:br>
              <a:rPr lang="en-US" sz="2400" dirty="0" smtClean="0">
                <a:effectLst/>
                <a:latin typeface="+mj-lt"/>
              </a:rPr>
            </a:br>
            <a:endParaRPr lang="en-US" sz="2400" dirty="0" smtClean="0">
              <a:effectLst/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 smtClean="0">
                <a:effectLst/>
                <a:latin typeface="+mj-lt"/>
              </a:rPr>
              <a:t>Share lessons learned, approaches</a:t>
            </a:r>
            <a:br>
              <a:rPr lang="en-US" sz="2400" dirty="0" smtClean="0">
                <a:effectLst/>
                <a:latin typeface="+mj-lt"/>
              </a:rPr>
            </a:br>
            <a:endParaRPr lang="en-US" sz="2400" dirty="0" smtClean="0">
              <a:effectLst/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303338"/>
            <a:ext cx="7620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Demonstration Sites</a:t>
            </a:r>
            <a:endParaRPr lang="en-US" sz="3200" dirty="0">
              <a:latin typeface="Calibri"/>
            </a:endParaRPr>
          </a:p>
        </p:txBody>
      </p:sp>
      <p:pic>
        <p:nvPicPr>
          <p:cNvPr id="89091" name="Picture 2" descr="http://thumbp3-ne1.thumb.mail.yahoo.com/tn?sid=19140298592077267&amp;mid=AFOniGIAAK%2BxTn%2FcJwibOB1E4TY&amp;midoffset=1_486158&amp;partid=2&amp;f=1137&amp;fid=Inbox&amp;w=361&amp;h=480&amp;httperr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446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9138"/>
            <a:ext cx="441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Thank You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011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55700"/>
            <a:ext cx="300831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Wasatc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0" y="-152400"/>
            <a:ext cx="1066482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3886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>
              <a:buSzPct val="100000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enjoy access to the outdoors,</a:t>
            </a:r>
          </a:p>
        </p:txBody>
      </p:sp>
      <p:pic>
        <p:nvPicPr>
          <p:cNvPr id="5" name="Picture 4" descr="4543842188_69efc8ddbc_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14607" y="4060802"/>
            <a:ext cx="2590921" cy="173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" descr="2620164063_bc425c4b0f_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85800" y="-76200"/>
            <a:ext cx="105156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3886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>
              <a:buSzPct val="100000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friendly communities,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1717675"/>
            <a:ext cx="476567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owntownSL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0" y="-1295400"/>
            <a:ext cx="12115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38862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>
              <a:buSzPct val="100000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rich economic opportunities…</a:t>
            </a:r>
          </a:p>
        </p:txBody>
      </p:sp>
      <p:pic>
        <p:nvPicPr>
          <p:cNvPr id="5" name="Picture 4" descr="4543842188_69efc8ddbc_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17993" y="3200399"/>
            <a:ext cx="2168207" cy="2433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447800" y="2209800"/>
          <a:ext cx="6781800" cy="408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2209800"/>
            <a:ext cx="6934200" cy="449353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sz="2800" b="1" dirty="0"/>
              <a:t>In Salt Lake, Davis, Weber, and Utah counties, population will increase by 65%, adding another 1.4 million residents by 2040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1204913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>
              <a:buSzPct val="10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But growth is coming…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143000" y="1965811"/>
          <a:ext cx="6477000" cy="452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6705600" y="6494463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WFRC and MAG</a:t>
            </a: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743200" y="370205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49 Million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5334000" y="210185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90+ Million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1219200"/>
            <a:ext cx="8915400" cy="8826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Miles driven daily will almost double by 2040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543842188_69efc8ddbc_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8170" y="2057400"/>
            <a:ext cx="3929063" cy="2946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4543842188_69efc8ddbc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4417">
            <a:off x="4907990" y="2338810"/>
            <a:ext cx="3929062" cy="2946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63538" y="5257800"/>
            <a:ext cx="4343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2000" dirty="0">
                <a:latin typeface="Calibri" pitchFamily="34" charset="0"/>
              </a:rPr>
              <a:t>As our population continues to grow and we drive more and more, our air will become more polluted, threatening our health and economic prosperity.  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163" y="1255713"/>
            <a:ext cx="3581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>
              <a:buSzPct val="100000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Air Pollution…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620164063_bc425c4b0f_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418591">
            <a:off x="304800" y="2998622"/>
            <a:ext cx="3976099" cy="2640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754563" y="1955800"/>
            <a:ext cx="4111625" cy="4292600"/>
            <a:chOff x="4755124" y="1956179"/>
            <a:chExt cx="4112186" cy="4292221"/>
          </a:xfrm>
        </p:grpSpPr>
        <p:grpSp>
          <p:nvGrpSpPr>
            <p:cNvPr id="35844" name="Group 19"/>
            <p:cNvGrpSpPr>
              <a:grpSpLocks/>
            </p:cNvGrpSpPr>
            <p:nvPr/>
          </p:nvGrpSpPr>
          <p:grpSpPr bwMode="auto">
            <a:xfrm>
              <a:off x="4755124" y="3537903"/>
              <a:ext cx="3929062" cy="2710497"/>
              <a:chOff x="4755124" y="3564339"/>
              <a:chExt cx="3929062" cy="2710497"/>
            </a:xfrm>
          </p:grpSpPr>
          <p:pic>
            <p:nvPicPr>
              <p:cNvPr id="18" name="Picture 17" descr="4543842188_69efc8ddbc_o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24417">
                <a:off x="4755124" y="3564339"/>
                <a:ext cx="3929062" cy="271049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35847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50597">
                <a:off x="4777507" y="3664300"/>
                <a:ext cx="3840961" cy="250948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125061" y="1956179"/>
              <a:ext cx="3742249" cy="13238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</a:rPr>
                <a:t>In Salt Lake, Davis, Weber and Utah Counties, we’ll add nearly 300 square miles of developed land by 2040.</a:t>
              </a:r>
              <a:endParaRPr lang="en-US" sz="2600" dirty="0">
                <a:latin typeface="+mn-lt"/>
              </a:endParaRPr>
            </a:p>
          </p:txBody>
        </p:sp>
      </p:grpSp>
      <p:sp>
        <p:nvSpPr>
          <p:cNvPr id="35843" name="TextBox 22"/>
          <p:cNvSpPr txBox="1">
            <a:spLocks noChangeArrowheads="1"/>
          </p:cNvSpPr>
          <p:nvPr/>
        </p:nvSpPr>
        <p:spPr bwMode="auto">
          <a:xfrm>
            <a:off x="19050" y="1143000"/>
            <a:ext cx="525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SzPct val="100000"/>
            </a:pPr>
            <a:r>
              <a:rPr lang="en-US" sz="3600"/>
              <a:t>Loss of open space and access to the outdoors…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13358</TotalTime>
  <Words>891</Words>
  <Application>Microsoft Office PowerPoint</Application>
  <PresentationFormat>On-screen Show (4:3)</PresentationFormat>
  <Paragraphs>173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Century Gothic</vt:lpstr>
      <vt:lpstr>Garamond</vt:lpstr>
      <vt:lpstr>Wingdings</vt:lpstr>
      <vt:lpstr>Calibri</vt:lpstr>
      <vt:lpstr>Gill Sans MT</vt:lpstr>
      <vt:lpstr>Book Antiqua</vt:lpstr>
      <vt:lpstr>Lucida Sans</vt:lpstr>
      <vt:lpstr>Stream</vt:lpstr>
      <vt:lpstr>Stream</vt:lpstr>
      <vt:lpstr>Stream</vt:lpstr>
      <vt:lpstr>Stream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The face of America, and Utah, is changing.   (Courtesy Dr. Nelson, University of Utah, Department of  City and Metropolitan Planning)</vt:lpstr>
      <vt:lpstr>The “American Dream” is now plural “Dreams”  (Courtesy Dr. Nelson, University of Utah, Dep’t of City and Metropolitan Planning)</vt:lpstr>
      <vt:lpstr>Slide 12</vt:lpstr>
      <vt:lpstr>Slide 13</vt:lpstr>
      <vt:lpstr>Slide 14</vt:lpstr>
      <vt:lpstr>Slide 15</vt:lpstr>
      <vt:lpstr>Slide 16</vt:lpstr>
      <vt:lpstr>Enhanced Mobility and Economic Growth</vt:lpstr>
      <vt:lpstr>Slide 18</vt:lpstr>
      <vt:lpstr>Slide 19</vt:lpstr>
      <vt:lpstr>Implementing the Wasatch Choice for 2040? </vt:lpstr>
      <vt:lpstr>Slide 21</vt:lpstr>
      <vt:lpstr>Slide 22</vt:lpstr>
      <vt:lpstr>Transportation Choices </vt:lpstr>
      <vt:lpstr>Slide 24</vt:lpstr>
      <vt:lpstr>Slide 25</vt:lpstr>
      <vt:lpstr>Slide 26</vt:lpstr>
      <vt:lpstr>Slide 27</vt:lpstr>
      <vt:lpstr>Slide 28</vt:lpstr>
      <vt:lpstr>Thank You  </vt:lpstr>
    </vt:vector>
  </TitlesOfParts>
  <Company>O'Melveny &amp; Myers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 Hutcheson/Val Halford</dc:creator>
  <cp:lastModifiedBy>Steve Kroes</cp:lastModifiedBy>
  <cp:revision>905</cp:revision>
  <cp:lastPrinted>2011-09-16T00:22:11Z</cp:lastPrinted>
  <dcterms:created xsi:type="dcterms:W3CDTF">2004-06-12T23:59:59Z</dcterms:created>
  <dcterms:modified xsi:type="dcterms:W3CDTF">2011-10-11T20:15:35Z</dcterms:modified>
</cp:coreProperties>
</file>