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handoutMasterIdLst>
    <p:handoutMasterId r:id="rId12"/>
  </p:handoutMasterIdLst>
  <p:sldIdLst>
    <p:sldId id="256" r:id="rId2"/>
    <p:sldId id="259" r:id="rId3"/>
    <p:sldId id="260" r:id="rId4"/>
    <p:sldId id="261" r:id="rId5"/>
    <p:sldId id="262" r:id="rId6"/>
    <p:sldId id="263" r:id="rId7"/>
    <p:sldId id="264" r:id="rId8"/>
    <p:sldId id="266" r:id="rId9"/>
    <p:sldId id="265" r:id="rId10"/>
  </p:sldIdLst>
  <p:sldSz cx="9144000" cy="5143500" type="screen16x9"/>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70th Anniversary Presentation" id="{8BED7973-B8E9-4C41-A814-C6259E733D92}">
          <p14:sldIdLst>
            <p14:sldId id="256"/>
            <p14:sldId id="259"/>
            <p14:sldId id="260"/>
            <p14:sldId id="261"/>
            <p14:sldId id="262"/>
            <p14:sldId id="263"/>
            <p14:sldId id="264"/>
            <p14:sldId id="266"/>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C47"/>
    <a:srgbClr val="EFEFEF"/>
    <a:srgbClr val="F2F3F5"/>
    <a:srgbClr val="EEF0EF"/>
    <a:srgbClr val="F3F4F6"/>
    <a:srgbClr val="F3F3F5"/>
    <a:srgbClr val="EDEFEE"/>
    <a:srgbClr val="F0F1F3"/>
    <a:srgbClr val="EEEFF1"/>
    <a:srgbClr val="F32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85270" autoAdjust="0"/>
  </p:normalViewPr>
  <p:slideViewPr>
    <p:cSldViewPr>
      <p:cViewPr varScale="1">
        <p:scale>
          <a:sx n="134" d="100"/>
          <a:sy n="134" d="100"/>
        </p:scale>
        <p:origin x="96" y="114"/>
      </p:cViewPr>
      <p:guideLst>
        <p:guide orient="horz" pos="2160"/>
        <p:guide pos="2880"/>
        <p:guide orient="horz" pos="1620"/>
      </p:guideLst>
    </p:cSldViewPr>
  </p:slideViewPr>
  <p:notesTextViewPr>
    <p:cViewPr>
      <p:scale>
        <a:sx n="100" d="100"/>
        <a:sy n="100" d="100"/>
      </p:scale>
      <p:origin x="0" y="0"/>
    </p:cViewPr>
  </p:notesTextViewPr>
  <p:notesViewPr>
    <p:cSldViewPr>
      <p:cViewPr varScale="1">
        <p:scale>
          <a:sx n="91" d="100"/>
          <a:sy n="91" d="100"/>
        </p:scale>
        <p:origin x="35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3037446"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79" tIns="45190" rIns="90379" bIns="4519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sz="quarter" idx="1"/>
          </p:nvPr>
        </p:nvSpPr>
        <p:spPr bwMode="auto">
          <a:xfrm>
            <a:off x="3970587" y="1"/>
            <a:ext cx="3038630"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79" tIns="45190" rIns="90379" bIns="4519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ChangeArrowheads="1"/>
          </p:cNvSpPr>
          <p:nvPr>
            <p:ph type="ftr" sz="quarter" idx="2"/>
          </p:nvPr>
        </p:nvSpPr>
        <p:spPr bwMode="auto">
          <a:xfrm>
            <a:off x="0" y="8830749"/>
            <a:ext cx="3037446" cy="463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79" tIns="45190" rIns="90379" bIns="45190" numCol="1" anchor="b" anchorCtr="0" compatLnSpc="1">
            <a:prstTxWarp prst="textNoShape">
              <a:avLst/>
            </a:prstTxWarp>
          </a:bodyPr>
          <a:lstStyle>
            <a:lvl1pPr eaLnBrk="1" hangingPunct="1">
              <a:defRPr sz="1200"/>
            </a:lvl1pPr>
          </a:lstStyle>
          <a:p>
            <a:endParaRPr lang="en-US"/>
          </a:p>
        </p:txBody>
      </p:sp>
      <p:sp>
        <p:nvSpPr>
          <p:cNvPr id="50181" name="Rectangle 5"/>
          <p:cNvSpPr>
            <a:spLocks noGrp="1" noChangeArrowheads="1"/>
          </p:cNvSpPr>
          <p:nvPr>
            <p:ph type="sldNum" sz="quarter" idx="3"/>
          </p:nvPr>
        </p:nvSpPr>
        <p:spPr bwMode="auto">
          <a:xfrm>
            <a:off x="3970587" y="8830749"/>
            <a:ext cx="3038630" cy="463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79" tIns="45190" rIns="90379" bIns="45190" numCol="1" anchor="b" anchorCtr="0" compatLnSpc="1">
            <a:prstTxWarp prst="textNoShape">
              <a:avLst/>
            </a:prstTxWarp>
          </a:bodyPr>
          <a:lstStyle>
            <a:lvl1pPr algn="r" eaLnBrk="1" hangingPunct="1">
              <a:defRPr sz="1200"/>
            </a:lvl1pPr>
          </a:lstStyle>
          <a:p>
            <a:fld id="{78E1E412-5BCF-46F9-954A-431A9BF60721}" type="slidenum">
              <a:rPr lang="en-US"/>
              <a:pPr/>
              <a:t>‹#›</a:t>
            </a:fld>
            <a:endParaRPr lang="en-US"/>
          </a:p>
        </p:txBody>
      </p:sp>
    </p:spTree>
    <p:extLst>
      <p:ext uri="{BB962C8B-B14F-4D97-AF65-F5344CB8AC3E}">
        <p14:creationId xmlns:p14="http://schemas.microsoft.com/office/powerpoint/2010/main" val="2841351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7446"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2036" eaLnBrk="1" hangingPunct="1">
              <a:defRPr sz="1200"/>
            </a:lvl1pPr>
          </a:lstStyle>
          <a:p>
            <a:endParaRPr lang="en-US"/>
          </a:p>
        </p:txBody>
      </p:sp>
      <p:sp>
        <p:nvSpPr>
          <p:cNvPr id="3075" name="Rectangle 3"/>
          <p:cNvSpPr>
            <a:spLocks noGrp="1" noChangeArrowheads="1"/>
          </p:cNvSpPr>
          <p:nvPr>
            <p:ph type="dt" idx="1"/>
          </p:nvPr>
        </p:nvSpPr>
        <p:spPr bwMode="auto">
          <a:xfrm>
            <a:off x="3971771" y="1"/>
            <a:ext cx="3037446"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2036" eaLnBrk="1" hangingPunct="1">
              <a:defRPr sz="1200"/>
            </a:lvl1pPr>
          </a:lstStyle>
          <a:p>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01040" y="4415376"/>
            <a:ext cx="5608320" cy="4184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8671"/>
            <a:ext cx="3037446"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2036" eaLnBrk="1" hangingPunct="1">
              <a:defRPr sz="1200"/>
            </a:lvl1pPr>
          </a:lstStyle>
          <a:p>
            <a:endParaRPr lang="en-US"/>
          </a:p>
        </p:txBody>
      </p:sp>
      <p:sp>
        <p:nvSpPr>
          <p:cNvPr id="3079" name="Rectangle 7"/>
          <p:cNvSpPr>
            <a:spLocks noGrp="1" noChangeArrowheads="1"/>
          </p:cNvSpPr>
          <p:nvPr>
            <p:ph type="sldNum" sz="quarter" idx="5"/>
          </p:nvPr>
        </p:nvSpPr>
        <p:spPr bwMode="auto">
          <a:xfrm>
            <a:off x="3971771" y="8828671"/>
            <a:ext cx="3037446" cy="4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2036" eaLnBrk="1" hangingPunct="1">
              <a:defRPr sz="1200"/>
            </a:lvl1pPr>
          </a:lstStyle>
          <a:p>
            <a:fld id="{753D0153-2E47-4074-B565-FF0F47AB1467}" type="slidenum">
              <a:rPr lang="en-US"/>
              <a:pPr/>
              <a:t>‹#›</a:t>
            </a:fld>
            <a:endParaRPr lang="en-US"/>
          </a:p>
        </p:txBody>
      </p:sp>
    </p:spTree>
    <p:extLst>
      <p:ext uri="{BB962C8B-B14F-4D97-AF65-F5344CB8AC3E}">
        <p14:creationId xmlns:p14="http://schemas.microsoft.com/office/powerpoint/2010/main" val="2651887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just a few days after I started working with Utah Foundation in January that our president, Steve Kroes, started talking about our 70</a:t>
            </a:r>
            <a:r>
              <a:rPr lang="en-US" baseline="30000" dirty="0" smtClean="0"/>
              <a:t>th</a:t>
            </a:r>
            <a:r>
              <a:rPr lang="en-US" baseline="0" dirty="0" smtClean="0"/>
              <a:t> anniversary.  He showed me several file folders with historical material that had hardly been looked at in most of those years. But we asked a group of graduate students led by Matt Mendez to take a closer look, and we started finding some other original sources as well. What we discovered is that today’s Utah Foundation is very much like what its founders originally had in mind – a non-partisan, independent   research group examining critical issues of public policy.</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1</a:t>
            </a:fld>
            <a:endParaRPr lang="en-US"/>
          </a:p>
        </p:txBody>
      </p:sp>
    </p:spTree>
    <p:extLst>
      <p:ext uri="{BB962C8B-B14F-4D97-AF65-F5344CB8AC3E}">
        <p14:creationId xmlns:p14="http://schemas.microsoft.com/office/powerpoint/2010/main" val="181064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Utah suffered during the Great Depression – and prospered</a:t>
            </a:r>
            <a:r>
              <a:rPr lang="en-US" baseline="0" dirty="0" smtClean="0"/>
              <a:t> during World War Two. By 1945, state tax revenue was more than five times what it had been in 1916. Leaders of the business community worried that a peacetime economy couldn’t sustain the kind of tax revenues the state of Utah had been getting through the war years. </a:t>
            </a:r>
            <a:endParaRPr lang="en-US" dirty="0" smtClean="0"/>
          </a:p>
          <a:p>
            <a:endParaRPr lang="en-US" dirty="0" smtClean="0"/>
          </a:p>
          <a:p>
            <a:r>
              <a:rPr lang="en-US" dirty="0" smtClean="0"/>
              <a:t>A memo from a consultant – and signed</a:t>
            </a:r>
            <a:r>
              <a:rPr lang="en-US" baseline="0" dirty="0" smtClean="0"/>
              <a:t> by members of an ad-hoc group of prominent business leaders– said the need for that independent study group was urgent.  After all, who knew when the war would end? V-E Day had come months before. None of them knew, of course, that the bombing of Hiroshima and Nagasaki would bring the war to a definitive conclusion just days after they wrote this.</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2</a:t>
            </a:fld>
            <a:endParaRPr lang="en-US"/>
          </a:p>
        </p:txBody>
      </p:sp>
    </p:spTree>
    <p:extLst>
      <p:ext uri="{BB962C8B-B14F-4D97-AF65-F5344CB8AC3E}">
        <p14:creationId xmlns:p14="http://schemas.microsoft.com/office/powerpoint/2010/main" val="262276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That memo</a:t>
            </a:r>
            <a:r>
              <a:rPr lang="en-US" baseline="0" dirty="0" smtClean="0"/>
              <a:t> was addressed to Fred S. </a:t>
            </a:r>
            <a:r>
              <a:rPr lang="en-US" baseline="0" dirty="0" err="1" smtClean="0"/>
              <a:t>Mulock</a:t>
            </a:r>
            <a:r>
              <a:rPr lang="en-US" baseline="0" dirty="0" smtClean="0"/>
              <a:t>, who was leading the effort to organize an independent research group, having just concluded his service as president of the Salt Lake Chamber of Commerce.  Fred </a:t>
            </a:r>
            <a:r>
              <a:rPr lang="en-US" baseline="0" dirty="0" err="1" smtClean="0"/>
              <a:t>Mulock</a:t>
            </a:r>
            <a:r>
              <a:rPr lang="en-US" baseline="0" dirty="0" smtClean="0"/>
              <a:t> was an executive of the United States Smelting, Refining and Mining Corporation, whose facilities and smokestacks occupied the land where Intermountain Medical Center is now located. From his downtown office on the 9</a:t>
            </a:r>
            <a:r>
              <a:rPr lang="en-US" baseline="30000" dirty="0" smtClean="0"/>
              <a:t>th</a:t>
            </a:r>
            <a:r>
              <a:rPr lang="en-US" baseline="0" dirty="0" smtClean="0"/>
              <a:t> floor of the Newhouse Building, he worked to bring together more than fifty leaders of the business community at the Hotel Utah. They adopted the charter and appointed board members for what they called the Utah Foundation. The group included some names that are well-known even today: George S. Eccles, Harold B. Lee, J. Eastman Hatch and Herbert A. Snow, who served as the Foundation’s first president.  </a:t>
            </a:r>
          </a:p>
          <a:p>
            <a:endParaRPr lang="en-US" dirty="0" smtClean="0"/>
          </a:p>
          <a:p>
            <a:r>
              <a:rPr lang="en-US" dirty="0" smtClean="0"/>
              <a:t>The</a:t>
            </a:r>
            <a:r>
              <a:rPr lang="en-US" baseline="0" dirty="0" smtClean="0"/>
              <a:t> reaction from Salt Lake City’s three daily newspapers was uniformly positive.  The Salt Lake Telegram called it “an excellent move.” The Deseret News said the entire state “should welcome the formation of . . . a non-political, non-partisan fact-finding institution.” And the Salt Lake Tribune, a day after reporting on its formation, said the “Utah Foundation . . . can perform a real service for the state.”</a:t>
            </a:r>
          </a:p>
          <a:p>
            <a:endParaRPr lang="en-US" baseline="0" dirty="0" smtClean="0"/>
          </a:p>
          <a:p>
            <a:r>
              <a:rPr lang="en-US" baseline="0" dirty="0" smtClean="0"/>
              <a:t>Here we might pause to say that good relationships with media were important to Utah Foundation’s mission from the beginning, and 2015 will be a record year for coverage of our research reports.  We’ve had more than 120 stories in newspapers, radio and television citing Utah Foundation research along with dozens of interviews and appearances by our president and our researchers.</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3</a:t>
            </a:fld>
            <a:endParaRPr lang="en-US"/>
          </a:p>
        </p:txBody>
      </p:sp>
    </p:spTree>
    <p:extLst>
      <p:ext uri="{BB962C8B-B14F-4D97-AF65-F5344CB8AC3E}">
        <p14:creationId xmlns:p14="http://schemas.microsoft.com/office/powerpoint/2010/main" val="163083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in 1946, the leaders of the Utah Foundation felt a need to explain what they were doing to business and community leaders who were not involved in its initial organization. So they created this novelty pamphlet and mailed about three thousand of them all over the state. It was a high-energy presentation – this was the era before </a:t>
            </a:r>
            <a:r>
              <a:rPr lang="en-US" baseline="0" dirty="0" err="1" smtClean="0"/>
              <a:t>Downwinders</a:t>
            </a:r>
            <a:r>
              <a:rPr lang="en-US" baseline="0" dirty="0" smtClean="0"/>
              <a:t> and Mutually Assured Destruction. The mission of Utah Foundation, it explained, was to “fairly, accurately and honestly present the facts . . . without favor to one taxpayer against another or one agency of government against another.”</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4</a:t>
            </a:fld>
            <a:endParaRPr lang="en-US"/>
          </a:p>
        </p:txBody>
      </p:sp>
    </p:spTree>
    <p:extLst>
      <p:ext uri="{BB962C8B-B14F-4D97-AF65-F5344CB8AC3E}">
        <p14:creationId xmlns:p14="http://schemas.microsoft.com/office/powerpoint/2010/main" val="165017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years later, the Christian Science Monitor took a look at Utah</a:t>
            </a:r>
            <a:r>
              <a:rPr lang="en-US" baseline="0" dirty="0" smtClean="0"/>
              <a:t> Foundation under the leadership of Executive Director Henry Pearson and found it was doing just what its founders had in mind – impressed by its level of “tenacious aggressiveness.”</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5</a:t>
            </a:fld>
            <a:endParaRPr lang="en-US"/>
          </a:p>
        </p:txBody>
      </p:sp>
    </p:spTree>
    <p:extLst>
      <p:ext uri="{BB962C8B-B14F-4D97-AF65-F5344CB8AC3E}">
        <p14:creationId xmlns:p14="http://schemas.microsoft.com/office/powerpoint/2010/main" val="335323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very first Utah Foundation research report came out late in 1946</a:t>
            </a:r>
            <a:r>
              <a:rPr lang="en-US" baseline="0" dirty="0" smtClean="0"/>
              <a:t>, and it holds up remarkably well.  It explains the reorganization of Utah’s state tax system in the 1920’s under Governor George Dern – a restructuring that is still the basis of Utah’s system. As it says, it was a “lightning-fast digest for busy people.”</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6</a:t>
            </a:fld>
            <a:endParaRPr lang="en-US"/>
          </a:p>
        </p:txBody>
      </p:sp>
    </p:spTree>
    <p:extLst>
      <p:ext uri="{BB962C8B-B14F-4D97-AF65-F5344CB8AC3E}">
        <p14:creationId xmlns:p14="http://schemas.microsoft.com/office/powerpoint/2010/main" val="381456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then, Utah Foundation has published</a:t>
            </a:r>
            <a:r>
              <a:rPr lang="en-US" baseline="0" dirty="0" smtClean="0"/>
              <a:t> more than 700 research reports on a wide range of topics.  Once every 30 years, it seems, we’re writing something about driving safety.  In recent years, we’ve published extensively on Utah’s public schools, air quality, population growth, quality of life, and, of course, on the state’s tax system. Our first report for the year pointed out that Utah’s tax burden is the lowest it’s been in 20 years. Our recent series comparing Utah’s generations, Millennials and Baby Boomers, got extensive coverage in the Utah media.</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7</a:t>
            </a:fld>
            <a:endParaRPr lang="en-US"/>
          </a:p>
        </p:txBody>
      </p:sp>
    </p:spTree>
    <p:extLst>
      <p:ext uri="{BB962C8B-B14F-4D97-AF65-F5344CB8AC3E}">
        <p14:creationId xmlns:p14="http://schemas.microsoft.com/office/powerpoint/2010/main" val="239012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Utah Foundation report</a:t>
            </a:r>
            <a:r>
              <a:rPr lang="en-US" baseline="0" dirty="0" smtClean="0"/>
              <a:t> “Flowing Toward 2050: Utah’s Water Outlook” won the Most Effective Education Award from the Governmental Research Association at its recent meeting in Denver. This report has also received extensive media coverage and was the basis for a presentation by our president, Steve Kroes to a legislative interim committee. It’s the latest in a series of awards Utah Foundation has won over the years for its public policy research.</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8</a:t>
            </a:fld>
            <a:endParaRPr lang="en-US"/>
          </a:p>
        </p:txBody>
      </p:sp>
    </p:spTree>
    <p:extLst>
      <p:ext uri="{BB962C8B-B14F-4D97-AF65-F5344CB8AC3E}">
        <p14:creationId xmlns:p14="http://schemas.microsoft.com/office/powerpoint/2010/main" val="24335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Utah Foundation’s mission statement has evolved through the years, but it’s still true</a:t>
            </a:r>
            <a:r>
              <a:rPr lang="en-US" baseline="0" dirty="0" smtClean="0"/>
              <a:t> to the original intent of its founders: unbiased, non-partisan research meant to give the public and policymakers factual information they can trust. We appreciate your ongoing commitment to keep Utah Foundation independent and strong.</a:t>
            </a:r>
            <a:endParaRPr lang="en-US" dirty="0"/>
          </a:p>
        </p:txBody>
      </p:sp>
      <p:sp>
        <p:nvSpPr>
          <p:cNvPr id="4" name="Slide Number Placeholder 3"/>
          <p:cNvSpPr>
            <a:spLocks noGrp="1"/>
          </p:cNvSpPr>
          <p:nvPr>
            <p:ph type="sldNum" sz="quarter" idx="10"/>
          </p:nvPr>
        </p:nvSpPr>
        <p:spPr/>
        <p:txBody>
          <a:bodyPr/>
          <a:lstStyle/>
          <a:p>
            <a:fld id="{753D0153-2E47-4074-B565-FF0F47AB1467}" type="slidenum">
              <a:rPr lang="en-US" smtClean="0"/>
              <a:pPr/>
              <a:t>9</a:t>
            </a:fld>
            <a:endParaRPr lang="en-US"/>
          </a:p>
        </p:txBody>
      </p:sp>
    </p:spTree>
    <p:extLst>
      <p:ext uri="{BB962C8B-B14F-4D97-AF65-F5344CB8AC3E}">
        <p14:creationId xmlns:p14="http://schemas.microsoft.com/office/powerpoint/2010/main" val="86223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5396" y="2114550"/>
            <a:ext cx="5825202" cy="1234727"/>
          </a:xfrm>
        </p:spPr>
        <p:txBody>
          <a:bodyPr anchor="b">
            <a:noAutofit/>
          </a:bodyPr>
          <a:lstStyle>
            <a:lvl1pPr algn="l">
              <a:defRPr sz="5400">
                <a:solidFill>
                  <a:srgbClr val="DF6C4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5396" y="3867150"/>
            <a:ext cx="5825202" cy="822674"/>
          </a:xfrm>
        </p:spPr>
        <p:txBody>
          <a:bodyPr anchor="t"/>
          <a:lstStyle>
            <a:lvl1pPr marL="0" indent="0" algn="l">
              <a:buNone/>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0"/>
            <a:ext cx="5298316" cy="1474698"/>
          </a:xfrm>
          <a:prstGeom prst="rect">
            <a:avLst/>
          </a:prstGeom>
        </p:spPr>
      </p:pic>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l="1922" t="3440" r="86309" b="-3612"/>
          <a:stretch/>
        </p:blipFill>
        <p:spPr>
          <a:xfrm>
            <a:off x="6810375" y="-132879"/>
            <a:ext cx="2333625" cy="5561658"/>
          </a:xfrm>
          <a:prstGeom prst="rect">
            <a:avLst/>
          </a:prstGeom>
        </p:spPr>
      </p:pic>
      <p:sp>
        <p:nvSpPr>
          <p:cNvPr id="25" name="Oval 24"/>
          <p:cNvSpPr/>
          <p:nvPr userDrawn="1"/>
        </p:nvSpPr>
        <p:spPr>
          <a:xfrm>
            <a:off x="6729480" y="209550"/>
            <a:ext cx="4648200" cy="4572000"/>
          </a:xfrm>
          <a:prstGeom prst="ellips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403850" y="4531023"/>
            <a:ext cx="683954" cy="273844"/>
          </a:xfrm>
          <a:prstGeom prst="rect">
            <a:avLst/>
          </a:prstGeom>
        </p:spPr>
        <p:txBody>
          <a:bodyPr/>
          <a:lstStyle/>
          <a:p>
            <a:endParaRPr lang="en-US"/>
          </a:p>
        </p:txBody>
      </p:sp>
      <p:sp>
        <p:nvSpPr>
          <p:cNvPr id="5" name="Footer Placeholder 4"/>
          <p:cNvSpPr>
            <a:spLocks noGrp="1"/>
          </p:cNvSpPr>
          <p:nvPr>
            <p:ph type="ftr" sz="quarter" idx="11"/>
          </p:nvPr>
        </p:nvSpPr>
        <p:spPr>
          <a:xfrm>
            <a:off x="508000" y="4531023"/>
            <a:ext cx="4723209"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2998" y="4531023"/>
            <a:ext cx="512504" cy="273844"/>
          </a:xfrm>
          <a:prstGeom prst="rect">
            <a:avLst/>
          </a:prstGeom>
        </p:spPr>
        <p:txBody>
          <a:bodyPr/>
          <a:lstStyle/>
          <a:p>
            <a:fld id="{3A50ECE6-D0CB-4E0A-AE31-A341CB7B560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7477" y="1620443"/>
            <a:ext cx="3138026" cy="291058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9114" y="219075"/>
            <a:ext cx="6447501" cy="9906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809750"/>
            <a:ext cx="6447501" cy="2910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1922" t="3440" r="86309" b="-3612"/>
          <a:stretch/>
        </p:blipFill>
        <p:spPr>
          <a:xfrm>
            <a:off x="6810375" y="-132879"/>
            <a:ext cx="2333625" cy="5561658"/>
          </a:xfrm>
          <a:prstGeom prst="rect">
            <a:avLst/>
          </a:prstGeom>
        </p:spPr>
      </p:pic>
      <p:sp>
        <p:nvSpPr>
          <p:cNvPr id="19" name="Oval 18"/>
          <p:cNvSpPr/>
          <p:nvPr userDrawn="1"/>
        </p:nvSpPr>
        <p:spPr>
          <a:xfrm>
            <a:off x="6729480" y="209550"/>
            <a:ext cx="4648200" cy="4572000"/>
          </a:xfrm>
          <a:prstGeom prst="ellips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kern="1200">
          <a:solidFill>
            <a:srgbClr val="DF6C47"/>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2.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5.jpe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0"/>
            <a:ext cx="8307604" cy="1234727"/>
          </a:xfrm>
        </p:spPr>
        <p:txBody>
          <a:bodyPr/>
          <a:lstStyle/>
          <a:p>
            <a:r>
              <a:rPr lang="en-US" sz="4300" dirty="0" smtClean="0">
                <a:latin typeface="Candara" panose="020E0502030303020204" pitchFamily="34" charset="0"/>
              </a:rPr>
              <a:t>70 Years of Informing</a:t>
            </a:r>
            <a:br>
              <a:rPr lang="en-US" sz="4300" dirty="0" smtClean="0">
                <a:latin typeface="Candara" panose="020E0502030303020204" pitchFamily="34" charset="0"/>
              </a:rPr>
            </a:br>
            <a:r>
              <a:rPr lang="en-US" sz="4300" dirty="0" smtClean="0">
                <a:latin typeface="Candara" panose="020E0502030303020204" pitchFamily="34" charset="0"/>
              </a:rPr>
              <a:t>Utah’s Future</a:t>
            </a:r>
            <a:endParaRPr lang="en-US" sz="4300" dirty="0">
              <a:latin typeface="Candara" panose="020E0502030303020204" pitchFamily="34" charset="0"/>
            </a:endParaRPr>
          </a:p>
        </p:txBody>
      </p:sp>
      <p:sp>
        <p:nvSpPr>
          <p:cNvPr id="3" name="Subtitle 2"/>
          <p:cNvSpPr>
            <a:spLocks noGrp="1"/>
          </p:cNvSpPr>
          <p:nvPr>
            <p:ph type="subTitle" idx="1"/>
          </p:nvPr>
        </p:nvSpPr>
        <p:spPr>
          <a:xfrm>
            <a:off x="687604" y="3486150"/>
            <a:ext cx="5825202" cy="822674"/>
          </a:xfrm>
        </p:spPr>
        <p:txBody>
          <a:bodyPr/>
          <a:lstStyle/>
          <a:p>
            <a:r>
              <a:rPr lang="en-US" dirty="0" smtClean="0">
                <a:latin typeface="Candara" panose="020E0502030303020204" pitchFamily="34" charset="0"/>
              </a:rPr>
              <a:t>Utah Foundation’s History and Mission</a:t>
            </a:r>
            <a:endParaRPr lang="en-US" dirty="0">
              <a:latin typeface="Candara" panose="020E0502030303020204" pitchFamily="34" charset="0"/>
            </a:endParaRPr>
          </a:p>
        </p:txBody>
      </p:sp>
      <p:sp>
        <p:nvSpPr>
          <p:cNvPr id="5" name="TextBox 4"/>
          <p:cNvSpPr txBox="1"/>
          <p:nvPr/>
        </p:nvSpPr>
        <p:spPr>
          <a:xfrm>
            <a:off x="4648200" y="4248150"/>
            <a:ext cx="2024913" cy="307777"/>
          </a:xfrm>
          <a:prstGeom prst="rect">
            <a:avLst/>
          </a:prstGeom>
          <a:noFill/>
        </p:spPr>
        <p:txBody>
          <a:bodyPr wrap="none" rtlCol="0">
            <a:spAutoFit/>
          </a:bodyPr>
          <a:lstStyle/>
          <a:p>
            <a:r>
              <a:rPr lang="en-US" dirty="0" smtClean="0">
                <a:latin typeface="Candara" panose="020E0502030303020204" pitchFamily="34" charset="0"/>
              </a:rPr>
              <a:t>Narrator: Dan Bammes</a:t>
            </a:r>
            <a:r>
              <a:rPr lang="en-US" dirty="0" smtClean="0"/>
              <a:t>	</a:t>
            </a:r>
            <a:endParaRPr lang="en-US" dirty="0"/>
          </a:p>
        </p:txBody>
      </p:sp>
      <p:pic>
        <p:nvPicPr>
          <p:cNvPr id="6" name="Narration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 y="4308824"/>
            <a:ext cx="609600" cy="609600"/>
          </a:xfrm>
          <a:prstGeom prst="rect">
            <a:avLst/>
          </a:prstGeom>
        </p:spPr>
      </p:pic>
    </p:spTree>
    <p:extLst>
      <p:ext uri="{BB962C8B-B14F-4D97-AF65-F5344CB8AC3E}">
        <p14:creationId xmlns:p14="http://schemas.microsoft.com/office/powerpoint/2010/main" val="24206206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78422"/>
            <a:ext cx="8001000" cy="950328"/>
          </a:xfrm>
        </p:spPr>
        <p:txBody>
          <a:bodyPr>
            <a:normAutofit/>
          </a:bodyPr>
          <a:lstStyle/>
          <a:p>
            <a:r>
              <a:rPr lang="en-US" sz="2800" dirty="0" smtClean="0">
                <a:latin typeface="Candara" panose="020E0502030303020204" pitchFamily="34" charset="0"/>
              </a:rPr>
              <a:t>Salt Lake City, 1945</a:t>
            </a:r>
            <a:endParaRPr lang="en-US" sz="2800" dirty="0">
              <a:latin typeface="Candara" panose="020E0502030303020204" pitchFamily="34" charset="0"/>
            </a:endParaRPr>
          </a:p>
        </p:txBody>
      </p:sp>
      <p:pic>
        <p:nvPicPr>
          <p:cNvPr id="6"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953000" y="1581150"/>
            <a:ext cx="3826250" cy="2438400"/>
          </a:xfrm>
          <a:effectLst>
            <a:softEdge rad="31750"/>
          </a:effectLst>
        </p:spPr>
      </p:pic>
      <p:sp>
        <p:nvSpPr>
          <p:cNvPr id="4" name="TextBox 3"/>
          <p:cNvSpPr txBox="1"/>
          <p:nvPr/>
        </p:nvSpPr>
        <p:spPr>
          <a:xfrm>
            <a:off x="457200" y="1581150"/>
            <a:ext cx="4187365" cy="2677656"/>
          </a:xfrm>
          <a:prstGeom prst="rect">
            <a:avLst/>
          </a:prstGeom>
          <a:noFill/>
        </p:spPr>
        <p:txBody>
          <a:bodyPr wrap="none" rtlCol="0">
            <a:spAutoFit/>
          </a:bodyPr>
          <a:lstStyle/>
          <a:p>
            <a:r>
              <a:rPr lang="en-US" dirty="0" smtClean="0">
                <a:latin typeface="Candara" panose="020E0502030303020204" pitchFamily="34" charset="0"/>
              </a:rPr>
              <a:t>“We </a:t>
            </a:r>
            <a:r>
              <a:rPr lang="en-US" dirty="0">
                <a:latin typeface="Candara" panose="020E0502030303020204" pitchFamily="34" charset="0"/>
              </a:rPr>
              <a:t>wish to point out that it is possible that </a:t>
            </a:r>
            <a:r>
              <a:rPr lang="en-US" dirty="0" smtClean="0">
                <a:latin typeface="Candara" panose="020E0502030303020204" pitchFamily="34" charset="0"/>
              </a:rPr>
              <a:t>the</a:t>
            </a:r>
          </a:p>
          <a:p>
            <a:r>
              <a:rPr lang="en-US" dirty="0" smtClean="0">
                <a:latin typeface="Candara" panose="020E0502030303020204" pitchFamily="34" charset="0"/>
              </a:rPr>
              <a:t>war </a:t>
            </a:r>
            <a:r>
              <a:rPr lang="en-US" dirty="0">
                <a:latin typeface="Candara" panose="020E0502030303020204" pitchFamily="34" charset="0"/>
              </a:rPr>
              <a:t>may end with Japan and economic </a:t>
            </a:r>
            <a:r>
              <a:rPr lang="en-US" dirty="0" smtClean="0">
                <a:latin typeface="Candara" panose="020E0502030303020204" pitchFamily="34" charset="0"/>
              </a:rPr>
              <a:t>conditions</a:t>
            </a:r>
          </a:p>
          <a:p>
            <a:r>
              <a:rPr lang="en-US" dirty="0" smtClean="0">
                <a:latin typeface="Candara" panose="020E0502030303020204" pitchFamily="34" charset="0"/>
              </a:rPr>
              <a:t>so </a:t>
            </a:r>
            <a:r>
              <a:rPr lang="en-US" dirty="0">
                <a:latin typeface="Candara" panose="020E0502030303020204" pitchFamily="34" charset="0"/>
              </a:rPr>
              <a:t>change that a special session of your </a:t>
            </a:r>
            <a:r>
              <a:rPr lang="en-US" dirty="0" smtClean="0">
                <a:latin typeface="Candara" panose="020E0502030303020204" pitchFamily="34" charset="0"/>
              </a:rPr>
              <a:t>legislature</a:t>
            </a:r>
          </a:p>
          <a:p>
            <a:r>
              <a:rPr lang="en-US" dirty="0" smtClean="0">
                <a:latin typeface="Candara" panose="020E0502030303020204" pitchFamily="34" charset="0"/>
              </a:rPr>
              <a:t>will </a:t>
            </a:r>
            <a:r>
              <a:rPr lang="en-US" dirty="0">
                <a:latin typeface="Candara" panose="020E0502030303020204" pitchFamily="34" charset="0"/>
              </a:rPr>
              <a:t>be required and action may be called for </a:t>
            </a:r>
            <a:r>
              <a:rPr lang="en-US" dirty="0" smtClean="0">
                <a:latin typeface="Candara" panose="020E0502030303020204" pitchFamily="34" charset="0"/>
              </a:rPr>
              <a:t>on</a:t>
            </a:r>
          </a:p>
          <a:p>
            <a:r>
              <a:rPr lang="en-US" dirty="0" smtClean="0">
                <a:latin typeface="Candara" panose="020E0502030303020204" pitchFamily="34" charset="0"/>
              </a:rPr>
              <a:t>many </a:t>
            </a:r>
            <a:r>
              <a:rPr lang="en-US" dirty="0">
                <a:latin typeface="Candara" panose="020E0502030303020204" pitchFamily="34" charset="0"/>
              </a:rPr>
              <a:t>matters, which will precipitate this </a:t>
            </a:r>
            <a:r>
              <a:rPr lang="en-US" dirty="0" smtClean="0">
                <a:latin typeface="Candara" panose="020E0502030303020204" pitchFamily="34" charset="0"/>
              </a:rPr>
              <a:t>entire</a:t>
            </a:r>
          </a:p>
          <a:p>
            <a:r>
              <a:rPr lang="en-US" dirty="0" smtClean="0">
                <a:latin typeface="Candara" panose="020E0502030303020204" pitchFamily="34" charset="0"/>
              </a:rPr>
              <a:t>problem</a:t>
            </a:r>
            <a:r>
              <a:rPr lang="en-US" dirty="0">
                <a:latin typeface="Candara" panose="020E0502030303020204" pitchFamily="34" charset="0"/>
              </a:rPr>
              <a:t>.  This situation in our opinion is not </a:t>
            </a:r>
            <a:r>
              <a:rPr lang="en-US" dirty="0" smtClean="0">
                <a:latin typeface="Candara" panose="020E0502030303020204" pitchFamily="34" charset="0"/>
              </a:rPr>
              <a:t>remote.</a:t>
            </a:r>
          </a:p>
          <a:p>
            <a:r>
              <a:rPr lang="en-US" dirty="0" smtClean="0">
                <a:latin typeface="Candara" panose="020E0502030303020204" pitchFamily="34" charset="0"/>
              </a:rPr>
              <a:t>It </a:t>
            </a:r>
            <a:r>
              <a:rPr lang="en-US" dirty="0">
                <a:latin typeface="Candara" panose="020E0502030303020204" pitchFamily="34" charset="0"/>
              </a:rPr>
              <a:t>therefore behooves industry to take action at </a:t>
            </a:r>
            <a:r>
              <a:rPr lang="en-US" dirty="0" smtClean="0">
                <a:latin typeface="Candara" panose="020E0502030303020204" pitchFamily="34" charset="0"/>
              </a:rPr>
              <a:t>once</a:t>
            </a:r>
          </a:p>
          <a:p>
            <a:r>
              <a:rPr lang="en-US" dirty="0" smtClean="0">
                <a:latin typeface="Candara" panose="020E0502030303020204" pitchFamily="34" charset="0"/>
              </a:rPr>
              <a:t>and </a:t>
            </a:r>
            <a:r>
              <a:rPr lang="en-US" dirty="0">
                <a:latin typeface="Candara" panose="020E0502030303020204" pitchFamily="34" charset="0"/>
              </a:rPr>
              <a:t>to look forward to this possible contingency</a:t>
            </a:r>
            <a:r>
              <a:rPr lang="en-US" dirty="0" smtClean="0">
                <a:latin typeface="Candara" panose="020E0502030303020204" pitchFamily="34" charset="0"/>
              </a:rPr>
              <a:t>.”</a:t>
            </a:r>
          </a:p>
          <a:p>
            <a:endParaRPr lang="en-US" dirty="0">
              <a:latin typeface="Candara" panose="020E0502030303020204" pitchFamily="34" charset="0"/>
            </a:endParaRPr>
          </a:p>
          <a:p>
            <a:r>
              <a:rPr lang="en-US" dirty="0" smtClean="0">
                <a:latin typeface="Candara" panose="020E0502030303020204" pitchFamily="34" charset="0"/>
              </a:rPr>
              <a:t>		Memo to Fred S. </a:t>
            </a:r>
            <a:r>
              <a:rPr lang="en-US" dirty="0" err="1" smtClean="0">
                <a:latin typeface="Candara" panose="020E0502030303020204" pitchFamily="34" charset="0"/>
              </a:rPr>
              <a:t>Mulock</a:t>
            </a:r>
            <a:endParaRPr lang="en-US" dirty="0">
              <a:latin typeface="Candara" panose="020E0502030303020204" pitchFamily="34" charset="0"/>
            </a:endParaRPr>
          </a:p>
          <a:p>
            <a:r>
              <a:rPr lang="en-US" dirty="0" smtClean="0">
                <a:latin typeface="Candara" panose="020E0502030303020204" pitchFamily="34" charset="0"/>
              </a:rPr>
              <a:t>		August 2, 194</a:t>
            </a:r>
            <a:r>
              <a:rPr lang="en-US" dirty="0" smtClean="0"/>
              <a:t>5</a:t>
            </a:r>
            <a:endParaRPr lang="en-US" dirty="0"/>
          </a:p>
          <a:p>
            <a:endParaRPr lang="en-US" dirty="0"/>
          </a:p>
        </p:txBody>
      </p:sp>
      <p:pic>
        <p:nvPicPr>
          <p:cNvPr id="3" name="Narration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4258806"/>
            <a:ext cx="609600" cy="609600"/>
          </a:xfrm>
          <a:prstGeom prst="rect">
            <a:avLst/>
          </a:prstGeom>
        </p:spPr>
      </p:pic>
    </p:spTree>
    <p:extLst>
      <p:ext uri="{BB962C8B-B14F-4D97-AF65-F5344CB8AC3E}">
        <p14:creationId xmlns:p14="http://schemas.microsoft.com/office/powerpoint/2010/main" val="21152349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5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remove"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463" y="341570"/>
            <a:ext cx="2955474" cy="3677980"/>
          </a:xfrm>
          <a:prstGeom prst="rect">
            <a:avLst/>
          </a:prstGeom>
          <a:effectLst>
            <a:softEdge rad="31750"/>
          </a:effectLst>
        </p:spPr>
      </p:pic>
      <p:sp>
        <p:nvSpPr>
          <p:cNvPr id="8" name="TextBox 7"/>
          <p:cNvSpPr txBox="1"/>
          <p:nvPr/>
        </p:nvSpPr>
        <p:spPr>
          <a:xfrm>
            <a:off x="87278" y="4171950"/>
            <a:ext cx="3951322" cy="830997"/>
          </a:xfrm>
          <a:prstGeom prst="rect">
            <a:avLst/>
          </a:prstGeom>
          <a:noFill/>
        </p:spPr>
        <p:txBody>
          <a:bodyPr wrap="square" rtlCol="0">
            <a:spAutoFit/>
          </a:bodyPr>
          <a:lstStyle/>
          <a:p>
            <a:pPr algn="ctr"/>
            <a:r>
              <a:rPr lang="en-US" dirty="0" smtClean="0">
                <a:latin typeface="Candara" panose="020E0502030303020204" pitchFamily="34" charset="0"/>
              </a:rPr>
              <a:t>Fred S. </a:t>
            </a:r>
            <a:r>
              <a:rPr lang="en-US" dirty="0" err="1" smtClean="0">
                <a:latin typeface="Candara" panose="020E0502030303020204" pitchFamily="34" charset="0"/>
              </a:rPr>
              <a:t>Mulock</a:t>
            </a:r>
            <a:r>
              <a:rPr lang="en-US" dirty="0" smtClean="0">
                <a:latin typeface="Candara" panose="020E0502030303020204" pitchFamily="34" charset="0"/>
              </a:rPr>
              <a:t>, President</a:t>
            </a:r>
          </a:p>
          <a:p>
            <a:pPr algn="ctr"/>
            <a:r>
              <a:rPr lang="en-US" dirty="0" smtClean="0">
                <a:latin typeface="Candara" panose="020E0502030303020204" pitchFamily="34" charset="0"/>
              </a:rPr>
              <a:t>Salt Lake Chamber of Commerce</a:t>
            </a:r>
          </a:p>
          <a:p>
            <a:endParaRPr lang="en-US" sz="1000" i="1" dirty="0" smtClean="0">
              <a:latin typeface="Candara" panose="020E0502030303020204" pitchFamily="34" charset="0"/>
            </a:endParaRPr>
          </a:p>
          <a:p>
            <a:pPr algn="ctr"/>
            <a:r>
              <a:rPr lang="en-US" sz="1000" i="1" dirty="0" smtClean="0">
                <a:latin typeface="Candara" panose="020E0502030303020204" pitchFamily="34" charset="0"/>
              </a:rPr>
              <a:t>Photo credit: University of Utah Marriott Library Special Collections</a:t>
            </a:r>
            <a:endParaRPr lang="en-US" sz="1000" i="1" dirty="0">
              <a:latin typeface="Candara" panose="020E0502030303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285750"/>
            <a:ext cx="4419600" cy="4309975"/>
          </a:xfrm>
          <a:prstGeom prst="rect">
            <a:avLst/>
          </a:prstGeom>
        </p:spPr>
      </p:pic>
      <p:pic>
        <p:nvPicPr>
          <p:cNvPr id="6" name="Narration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07644" y="4381441"/>
            <a:ext cx="609600" cy="609600"/>
          </a:xfrm>
          <a:prstGeom prst="rect">
            <a:avLst/>
          </a:prstGeom>
        </p:spPr>
      </p:pic>
    </p:spTree>
    <p:extLst>
      <p:ext uri="{BB962C8B-B14F-4D97-AF65-F5344CB8AC3E}">
        <p14:creationId xmlns:p14="http://schemas.microsoft.com/office/powerpoint/2010/main" val="10436819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25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remove"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819150"/>
            <a:ext cx="3909997" cy="409575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695" y="361950"/>
            <a:ext cx="4395705" cy="4343400"/>
          </a:xfrm>
          <a:prstGeom prst="rect">
            <a:avLst/>
          </a:prstGeom>
        </p:spPr>
      </p:pic>
      <p:pic>
        <p:nvPicPr>
          <p:cNvPr id="3" name="Narratio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 y="4119562"/>
            <a:ext cx="609600" cy="609600"/>
          </a:xfrm>
          <a:prstGeom prst="rect">
            <a:avLst/>
          </a:prstGeom>
        </p:spPr>
      </p:pic>
    </p:spTree>
    <p:extLst>
      <p:ext uri="{BB962C8B-B14F-4D97-AF65-F5344CB8AC3E}">
        <p14:creationId xmlns:p14="http://schemas.microsoft.com/office/powerpoint/2010/main" val="36357918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4800" y="133350"/>
            <a:ext cx="4029075" cy="1571625"/>
          </a:xfrm>
        </p:spPr>
      </p:pic>
      <p:sp>
        <p:nvSpPr>
          <p:cNvPr id="6" name="TextBox 5"/>
          <p:cNvSpPr txBox="1"/>
          <p:nvPr/>
        </p:nvSpPr>
        <p:spPr>
          <a:xfrm>
            <a:off x="304800" y="1733550"/>
            <a:ext cx="6629400" cy="2585323"/>
          </a:xfrm>
          <a:prstGeom prst="rect">
            <a:avLst/>
          </a:prstGeom>
          <a:noFill/>
        </p:spPr>
        <p:txBody>
          <a:bodyPr wrap="square" rtlCol="0">
            <a:spAutoFit/>
          </a:bodyPr>
          <a:lstStyle/>
          <a:p>
            <a:r>
              <a:rPr lang="en-US" sz="2400" dirty="0" smtClean="0">
                <a:latin typeface="Candara" panose="020E0502030303020204" pitchFamily="34" charset="0"/>
              </a:rPr>
              <a:t>“Utah Foundation does no crusading or lobbying, it does not engage in propaganda, and it has supported no legislation nor has it opposed any. Its program: A tenacious aggressiveness in ferreting out and presenting facts.”</a:t>
            </a:r>
          </a:p>
          <a:p>
            <a:endParaRPr lang="en-US" dirty="0">
              <a:latin typeface="Candara" panose="020E0502030303020204" pitchFamily="34" charset="0"/>
            </a:endParaRPr>
          </a:p>
          <a:p>
            <a:r>
              <a:rPr lang="en-US" dirty="0" smtClean="0">
                <a:latin typeface="Candara" panose="020E0502030303020204" pitchFamily="34" charset="0"/>
              </a:rPr>
              <a:t>				Christian Science Monitor</a:t>
            </a:r>
          </a:p>
          <a:p>
            <a:r>
              <a:rPr lang="en-US" dirty="0" smtClean="0">
                <a:latin typeface="Candara" panose="020E0502030303020204" pitchFamily="34" charset="0"/>
              </a:rPr>
              <a:t>				May 19, 1950</a:t>
            </a:r>
            <a:endParaRPr lang="en-US" dirty="0">
              <a:latin typeface="Candara" panose="020E0502030303020204" pitchFamily="34" charset="0"/>
            </a:endParaRPr>
          </a:p>
        </p:txBody>
      </p:sp>
      <p:pic>
        <p:nvPicPr>
          <p:cNvPr id="3" name="Narration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4171950"/>
            <a:ext cx="609600" cy="609600"/>
          </a:xfrm>
          <a:prstGeom prst="rect">
            <a:avLst/>
          </a:prstGeom>
        </p:spPr>
      </p:pic>
    </p:spTree>
    <p:extLst>
      <p:ext uri="{BB962C8B-B14F-4D97-AF65-F5344CB8AC3E}">
        <p14:creationId xmlns:p14="http://schemas.microsoft.com/office/powerpoint/2010/main" val="24209749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61950"/>
            <a:ext cx="8193505" cy="875130"/>
          </a:xfrm>
        </p:spPr>
        <p:txBody>
          <a:bodyPr>
            <a:normAutofit/>
          </a:bodyPr>
          <a:lstStyle/>
          <a:p>
            <a:r>
              <a:rPr lang="en-US" sz="2800" dirty="0" smtClean="0">
                <a:latin typeface="Candara" panose="020E0502030303020204" pitchFamily="34" charset="0"/>
                <a:cs typeface="Consolas" panose="020B0609020204030204" pitchFamily="49" charset="0"/>
              </a:rPr>
              <a:t>Utah Foundation – Research Report #1</a:t>
            </a:r>
            <a:endParaRPr lang="en-US" sz="2800" dirty="0">
              <a:latin typeface="Candara" panose="020E0502030303020204" pitchFamily="34" charset="0"/>
              <a:cs typeface="Consolas" panose="020B0609020204030204" pitchFamily="49"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1200150"/>
            <a:ext cx="2999242" cy="3398266"/>
          </a:xfrm>
          <a:prstGeom prst="rect">
            <a:avLst/>
          </a:prstGeom>
        </p:spPr>
      </p:pic>
      <p:pic>
        <p:nvPicPr>
          <p:cNvPr id="7" name="Content Placeholder 8"/>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905000" y="1352550"/>
            <a:ext cx="3119204" cy="3475724"/>
          </a:xfr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200150"/>
            <a:ext cx="1583508" cy="3555268"/>
          </a:xfrm>
          <a:prstGeom prst="rect">
            <a:avLst/>
          </a:prstGeom>
        </p:spPr>
      </p:pic>
      <p:pic>
        <p:nvPicPr>
          <p:cNvPr id="2" name="Narration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 y="4218674"/>
            <a:ext cx="609600" cy="609600"/>
          </a:xfrm>
          <a:prstGeom prst="rect">
            <a:avLst/>
          </a:prstGeom>
        </p:spPr>
      </p:pic>
    </p:spTree>
    <p:extLst>
      <p:ext uri="{BB962C8B-B14F-4D97-AF65-F5344CB8AC3E}">
        <p14:creationId xmlns:p14="http://schemas.microsoft.com/office/powerpoint/2010/main" val="10528510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85750"/>
            <a:ext cx="8245642" cy="838200"/>
          </a:xfrm>
        </p:spPr>
        <p:txBody>
          <a:bodyPr>
            <a:normAutofit/>
          </a:bodyPr>
          <a:lstStyle/>
          <a:p>
            <a:r>
              <a:rPr lang="en-US" sz="2800" dirty="0" smtClean="0">
                <a:latin typeface="Candara" panose="020E0502030303020204" pitchFamily="34" charset="0"/>
                <a:cs typeface="Consolas" panose="020B0609020204030204" pitchFamily="49" charset="0"/>
              </a:rPr>
              <a:t>Utah Foundation – 2015 Research Reports</a:t>
            </a:r>
            <a:endParaRPr lang="en-US" sz="2800" dirty="0">
              <a:latin typeface="Candara" panose="020E0502030303020204" pitchFamily="34" charset="0"/>
              <a:cs typeface="Consolas" panose="020B0609020204030204" pitchFamily="49"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19521">
            <a:off x="574922" y="1171562"/>
            <a:ext cx="2680478" cy="344321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1370">
            <a:off x="2787100" y="1250612"/>
            <a:ext cx="2719756" cy="351163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45439">
            <a:off x="5382301" y="1310688"/>
            <a:ext cx="2729654" cy="3525492"/>
          </a:xfrm>
          <a:prstGeom prst="rect">
            <a:avLst/>
          </a:prstGeom>
          <a:effectLst>
            <a:outerShdw blurRad="50800" dist="38100" dir="2700000" algn="tl" rotWithShape="0">
              <a:prstClr val="black">
                <a:alpha val="40000"/>
              </a:prstClr>
            </a:outerShdw>
          </a:effectLst>
        </p:spPr>
      </p:pic>
      <p:pic>
        <p:nvPicPr>
          <p:cNvPr id="6" name="Narration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4800" y="4087421"/>
            <a:ext cx="609600" cy="609600"/>
          </a:xfrm>
          <a:prstGeom prst="rect">
            <a:avLst/>
          </a:prstGeom>
        </p:spPr>
      </p:pic>
    </p:spTree>
    <p:extLst>
      <p:ext uri="{BB962C8B-B14F-4D97-AF65-F5344CB8AC3E}">
        <p14:creationId xmlns:p14="http://schemas.microsoft.com/office/powerpoint/2010/main" val="19083389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2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remove"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5017"/>
            <a:ext cx="7797799" cy="685800"/>
          </a:xfrm>
        </p:spPr>
        <p:txBody>
          <a:bodyPr>
            <a:noAutofit/>
          </a:bodyPr>
          <a:lstStyle/>
          <a:p>
            <a:r>
              <a:rPr lang="en-US" sz="2800" dirty="0" smtClean="0">
                <a:latin typeface="Candara" panose="020E0502030303020204" pitchFamily="34" charset="0"/>
                <a:ea typeface="Microsoft Yi Baiti" panose="03000500000000000000" pitchFamily="66" charset="0"/>
              </a:rPr>
              <a:t>Utah Foundation Research Wins National Award</a:t>
            </a:r>
            <a:endParaRPr lang="en-US" sz="2800" dirty="0">
              <a:latin typeface="Candara" panose="020E0502030303020204" pitchFamily="34" charset="0"/>
              <a:ea typeface="Microsoft Yi Baiti" panose="03000500000000000000" pitchFamily="66"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4286" t="2139" r="16484" b="3743"/>
          <a:stretch/>
        </p:blipFill>
        <p:spPr>
          <a:xfrm>
            <a:off x="762000" y="1185862"/>
            <a:ext cx="4800600" cy="3352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36970">
            <a:off x="5396133" y="924359"/>
            <a:ext cx="2895600" cy="3730325"/>
          </a:xfrm>
          <a:prstGeom prst="rect">
            <a:avLst/>
          </a:prstGeom>
          <a:effectLst>
            <a:outerShdw blurRad="50800" dist="38100" dir="2700000" algn="tl" rotWithShape="0">
              <a:prstClr val="black">
                <a:alpha val="40000"/>
              </a:prstClr>
            </a:outerShdw>
          </a:effectLst>
        </p:spPr>
      </p:pic>
      <p:pic>
        <p:nvPicPr>
          <p:cNvPr id="3" name="Narration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4233862"/>
            <a:ext cx="609600" cy="609600"/>
          </a:xfrm>
          <a:prstGeom prst="rect">
            <a:avLst/>
          </a:prstGeom>
        </p:spPr>
      </p:pic>
    </p:spTree>
    <p:extLst>
      <p:ext uri="{BB962C8B-B14F-4D97-AF65-F5344CB8AC3E}">
        <p14:creationId xmlns:p14="http://schemas.microsoft.com/office/powerpoint/2010/main" val="801767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09600" y="1809750"/>
            <a:ext cx="7696200" cy="21336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fontAlgn="auto"/>
            <a:r>
              <a:rPr lang="en-US" dirty="0" smtClean="0">
                <a:latin typeface="Candara" panose="020E0502030303020204" pitchFamily="34" charset="0"/>
              </a:rPr>
              <a:t>The mission of Utah Foundation is to promote: </a:t>
            </a:r>
          </a:p>
          <a:p>
            <a:pPr marL="800100" lvl="1" indent="-342900" algn="l" fontAlgn="auto">
              <a:buFont typeface="Arial" panose="020B0604020202020204" pitchFamily="34" charset="0"/>
              <a:buChar char="•"/>
            </a:pPr>
            <a:r>
              <a:rPr lang="en-US" dirty="0" smtClean="0">
                <a:solidFill>
                  <a:schemeClr val="tx1"/>
                </a:solidFill>
                <a:latin typeface="Candara" panose="020E0502030303020204" pitchFamily="34" charset="0"/>
              </a:rPr>
              <a:t>A thriving economy,</a:t>
            </a:r>
          </a:p>
          <a:p>
            <a:pPr marL="800100" lvl="1" indent="-342900" algn="l" fontAlgn="auto">
              <a:buFont typeface="Arial" panose="020B0604020202020204" pitchFamily="34" charset="0"/>
              <a:buChar char="•"/>
            </a:pPr>
            <a:r>
              <a:rPr lang="en-US" dirty="0" smtClean="0">
                <a:solidFill>
                  <a:schemeClr val="tx1"/>
                </a:solidFill>
                <a:latin typeface="Candara" panose="020E0502030303020204" pitchFamily="34" charset="0"/>
              </a:rPr>
              <a:t>A well-prepared workforce</a:t>
            </a:r>
          </a:p>
          <a:p>
            <a:pPr marL="800100" lvl="1" indent="-342900" algn="l" fontAlgn="auto">
              <a:buFont typeface="Arial" panose="020B0604020202020204" pitchFamily="34" charset="0"/>
              <a:buChar char="•"/>
            </a:pPr>
            <a:r>
              <a:rPr lang="en-US" dirty="0" smtClean="0">
                <a:solidFill>
                  <a:schemeClr val="tx1"/>
                </a:solidFill>
                <a:latin typeface="Candara" panose="020E0502030303020204" pitchFamily="34" charset="0"/>
              </a:rPr>
              <a:t>And a high quality of life for Utahns</a:t>
            </a:r>
          </a:p>
          <a:p>
            <a:pPr lvl="1" algn="l" fontAlgn="auto"/>
            <a:endParaRPr lang="en-US" dirty="0" smtClean="0">
              <a:solidFill>
                <a:schemeClr val="tx1"/>
              </a:solidFill>
            </a:endParaRPr>
          </a:p>
        </p:txBody>
      </p:sp>
      <p:pic>
        <p:nvPicPr>
          <p:cNvPr id="3" name="Narration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4248150"/>
            <a:ext cx="609600" cy="609600"/>
          </a:xfrm>
          <a:prstGeom prst="rect">
            <a:avLst/>
          </a:prstGeom>
        </p:spPr>
      </p:pic>
    </p:spTree>
    <p:extLst>
      <p:ext uri="{BB962C8B-B14F-4D97-AF65-F5344CB8AC3E}">
        <p14:creationId xmlns:p14="http://schemas.microsoft.com/office/powerpoint/2010/main" val="3180182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36762</TotalTime>
  <Words>1207</Words>
  <Application>Microsoft Office PowerPoint</Application>
  <PresentationFormat>On-screen Show (16:9)</PresentationFormat>
  <Paragraphs>54</Paragraphs>
  <Slides>9</Slides>
  <Notes>9</Notes>
  <HiddenSlides>0</HiddenSlides>
  <MMClips>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Candara</vt:lpstr>
      <vt:lpstr>Consolas</vt:lpstr>
      <vt:lpstr>Microsoft Yi Baiti</vt:lpstr>
      <vt:lpstr>Open Sans</vt:lpstr>
      <vt:lpstr>Trebuchet MS</vt:lpstr>
      <vt:lpstr>Wingdings 3</vt:lpstr>
      <vt:lpstr>Facet</vt:lpstr>
      <vt:lpstr>70 Years of Informing Utah’s Future</vt:lpstr>
      <vt:lpstr>Salt Lake City, 1945</vt:lpstr>
      <vt:lpstr>PowerPoint Presentation</vt:lpstr>
      <vt:lpstr>PowerPoint Presentation</vt:lpstr>
      <vt:lpstr>PowerPoint Presentation</vt:lpstr>
      <vt:lpstr>Utah Foundation – Research Report #1</vt:lpstr>
      <vt:lpstr>Utah Foundation – 2015 Research Reports</vt:lpstr>
      <vt:lpstr>Utah Foundation Research Wins National Award</vt:lpstr>
      <vt:lpstr>PowerPoint Presentation</vt:lpstr>
    </vt:vector>
  </TitlesOfParts>
  <Company>Utah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and Performance Trends for K-12 and Higher Education</dc:title>
  <dc:creator>Steve Kroes</dc:creator>
  <cp:lastModifiedBy>Dan Bammes</cp:lastModifiedBy>
  <cp:revision>345</cp:revision>
  <cp:lastPrinted>2013-10-15T20:41:52Z</cp:lastPrinted>
  <dcterms:created xsi:type="dcterms:W3CDTF">2010-01-12T03:22:59Z</dcterms:created>
  <dcterms:modified xsi:type="dcterms:W3CDTF">2015-09-18T21:55:54Z</dcterms:modified>
</cp:coreProperties>
</file>